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2" r:id="rId2"/>
    <p:sldId id="303" r:id="rId3"/>
    <p:sldId id="257" r:id="rId4"/>
    <p:sldId id="306" r:id="rId5"/>
    <p:sldId id="305" r:id="rId6"/>
    <p:sldId id="258" r:id="rId7"/>
    <p:sldId id="259" r:id="rId8"/>
    <p:sldId id="261" r:id="rId9"/>
    <p:sldId id="262" r:id="rId10"/>
    <p:sldId id="263" r:id="rId11"/>
    <p:sldId id="264" r:id="rId12"/>
    <p:sldId id="265" r:id="rId13"/>
    <p:sldId id="266" r:id="rId14"/>
    <p:sldId id="274" r:id="rId15"/>
    <p:sldId id="275" r:id="rId16"/>
    <p:sldId id="276" r:id="rId17"/>
    <p:sldId id="277" r:id="rId18"/>
    <p:sldId id="267" r:id="rId19"/>
    <p:sldId id="268" r:id="rId20"/>
    <p:sldId id="269" r:id="rId21"/>
    <p:sldId id="270" r:id="rId22"/>
    <p:sldId id="271" r:id="rId23"/>
    <p:sldId id="272" r:id="rId24"/>
    <p:sldId id="296" r:id="rId25"/>
    <p:sldId id="297" r:id="rId26"/>
    <p:sldId id="298" r:id="rId27"/>
    <p:sldId id="299" r:id="rId28"/>
    <p:sldId id="300" r:id="rId29"/>
    <p:sldId id="301" r:id="rId30"/>
    <p:sldId id="304" r:id="rId31"/>
    <p:sldId id="273"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96" y="-3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C1CDC2D-8FA3-4D40-94FE-A664D674562F}" type="datetimeFigureOut">
              <a:rPr lang="fr-FR" smtClean="0"/>
              <a:pPr/>
              <a:t>12/01/2018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1A6345-932A-4299-AD6C-C0D18878BE6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1CDC2D-8FA3-4D40-94FE-A664D674562F}" type="datetimeFigureOut">
              <a:rPr lang="fr-FR" smtClean="0"/>
              <a:pPr/>
              <a:t>12/01/2018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1A6345-932A-4299-AD6C-C0D18878BE6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1CDC2D-8FA3-4D40-94FE-A664D674562F}" type="datetimeFigureOut">
              <a:rPr lang="fr-FR" smtClean="0"/>
              <a:pPr/>
              <a:t>12/01/2018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1A6345-932A-4299-AD6C-C0D18878BE6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1CDC2D-8FA3-4D40-94FE-A664D674562F}" type="datetimeFigureOut">
              <a:rPr lang="fr-FR" smtClean="0"/>
              <a:pPr/>
              <a:t>12/01/2018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1A6345-932A-4299-AD6C-C0D18878BE6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C1CDC2D-8FA3-4D40-94FE-A664D674562F}" type="datetimeFigureOut">
              <a:rPr lang="fr-FR" smtClean="0"/>
              <a:pPr/>
              <a:t>12/01/2018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1A6345-932A-4299-AD6C-C0D18878BE6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C1CDC2D-8FA3-4D40-94FE-A664D674562F}" type="datetimeFigureOut">
              <a:rPr lang="fr-FR" smtClean="0"/>
              <a:pPr/>
              <a:t>12/01/2018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1A6345-932A-4299-AD6C-C0D18878BE6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C1CDC2D-8FA3-4D40-94FE-A664D674562F}" type="datetimeFigureOut">
              <a:rPr lang="fr-FR" smtClean="0"/>
              <a:pPr/>
              <a:t>12/01/2018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D1A6345-932A-4299-AD6C-C0D18878BE6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C1CDC2D-8FA3-4D40-94FE-A664D674562F}" type="datetimeFigureOut">
              <a:rPr lang="fr-FR" smtClean="0"/>
              <a:pPr/>
              <a:t>12/01/2018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D1A6345-932A-4299-AD6C-C0D18878BE6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C1CDC2D-8FA3-4D40-94FE-A664D674562F}" type="datetimeFigureOut">
              <a:rPr lang="fr-FR" smtClean="0"/>
              <a:pPr/>
              <a:t>12/01/2018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D1A6345-932A-4299-AD6C-C0D18878BE6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C1CDC2D-8FA3-4D40-94FE-A664D674562F}" type="datetimeFigureOut">
              <a:rPr lang="fr-FR" smtClean="0"/>
              <a:pPr/>
              <a:t>12/01/2018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1A6345-932A-4299-AD6C-C0D18878BE6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C1CDC2D-8FA3-4D40-94FE-A664D674562F}" type="datetimeFigureOut">
              <a:rPr lang="fr-FR" smtClean="0"/>
              <a:pPr/>
              <a:t>12/01/2018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1A6345-932A-4299-AD6C-C0D18878BE6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1CDC2D-8FA3-4D40-94FE-A664D674562F}" type="datetimeFigureOut">
              <a:rPr lang="fr-FR" smtClean="0"/>
              <a:pPr/>
              <a:t>12/01/2018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1A6345-932A-4299-AD6C-C0D18878BE6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7200" dirty="0" smtClean="0"/>
              <a:t/>
            </a:r>
            <a:br>
              <a:rPr lang="fr-FR" sz="7200" dirty="0" smtClean="0"/>
            </a:br>
            <a:r>
              <a:rPr lang="fr-FR" sz="7200" dirty="0" smtClean="0"/>
              <a:t/>
            </a:r>
            <a:br>
              <a:rPr lang="fr-FR" sz="7200" dirty="0" smtClean="0"/>
            </a:br>
            <a:r>
              <a:rPr lang="fr-FR" sz="7200" dirty="0" smtClean="0"/>
              <a:t/>
            </a:r>
            <a:br>
              <a:rPr lang="fr-FR" sz="7200" dirty="0" smtClean="0"/>
            </a:br>
            <a:r>
              <a:rPr lang="fr-FR" sz="7200" dirty="0" smtClean="0"/>
              <a:t/>
            </a:r>
            <a:br>
              <a:rPr lang="fr-FR" sz="7200" dirty="0" smtClean="0"/>
            </a:br>
            <a:r>
              <a:rPr lang="fr-FR" sz="7200" dirty="0" smtClean="0"/>
              <a:t/>
            </a:r>
            <a:br>
              <a:rPr lang="fr-FR" sz="7200" dirty="0" smtClean="0"/>
            </a:br>
            <a:r>
              <a:rPr lang="fr-FR" sz="7200" dirty="0" smtClean="0"/>
              <a:t>Le Bac et le Post-Bac</a:t>
            </a:r>
            <a:endParaRPr lang="fr-FR" sz="7200" dirty="0"/>
          </a:p>
        </p:txBody>
      </p:sp>
      <p:pic>
        <p:nvPicPr>
          <p:cNvPr id="3" name="Image 2" descr="snes aca.jpg"/>
          <p:cNvPicPr>
            <a:picLocks noChangeAspect="1"/>
          </p:cNvPicPr>
          <p:nvPr/>
        </p:nvPicPr>
        <p:blipFill>
          <a:blip r:embed="rId2" cstate="print"/>
          <a:stretch>
            <a:fillRect/>
          </a:stretch>
        </p:blipFill>
        <p:spPr>
          <a:xfrm>
            <a:off x="0" y="5373216"/>
            <a:ext cx="1609344" cy="1478280"/>
          </a:xfrm>
          <a:prstGeom prst="rect">
            <a:avLst/>
          </a:prstGeom>
        </p:spPr>
      </p:pic>
      <p:sp>
        <p:nvSpPr>
          <p:cNvPr id="4" name="ZoneTexte 3"/>
          <p:cNvSpPr txBox="1"/>
          <p:nvPr/>
        </p:nvSpPr>
        <p:spPr>
          <a:xfrm>
            <a:off x="5724128" y="4941168"/>
            <a:ext cx="3168352" cy="646331"/>
          </a:xfrm>
          <a:prstGeom prst="rect">
            <a:avLst/>
          </a:prstGeom>
          <a:noFill/>
        </p:spPr>
        <p:txBody>
          <a:bodyPr wrap="square" rtlCol="0">
            <a:spAutoFit/>
          </a:bodyPr>
          <a:lstStyle/>
          <a:p>
            <a:r>
              <a:rPr lang="fr-FR" dirty="0" smtClean="0"/>
              <a:t>Présenté au CSA du 11 janvier</a:t>
            </a:r>
          </a:p>
          <a:p>
            <a:r>
              <a:rPr lang="fr-FR" dirty="0" smtClean="0"/>
              <a:t>Lycée St-</a:t>
            </a:r>
            <a:r>
              <a:rPr lang="fr-FR" dirty="0" err="1" smtClean="0"/>
              <a:t>Éxupéry</a:t>
            </a:r>
            <a:r>
              <a:rPr lang="fr-FR" dirty="0" smtClean="0"/>
              <a:t> à St-Raphaël</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endParaRPr lang="fr-FR" sz="7200" dirty="0" smtClean="0"/>
          </a:p>
          <a:p>
            <a:pPr>
              <a:buNone/>
            </a:pPr>
            <a:r>
              <a:rPr lang="fr-FR" sz="7200" dirty="0" smtClean="0"/>
              <a:t>Le </a:t>
            </a:r>
            <a:r>
              <a:rPr lang="fr-FR" sz="7200" dirty="0"/>
              <a:t>projet de réforme </a:t>
            </a:r>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Réorganisation de l’année</a:t>
            </a:r>
            <a:endParaRPr lang="fr-FR" dirty="0"/>
          </a:p>
        </p:txBody>
      </p:sp>
      <p:sp>
        <p:nvSpPr>
          <p:cNvPr id="3" name="Espace réservé du contenu 2"/>
          <p:cNvSpPr>
            <a:spLocks noGrp="1"/>
          </p:cNvSpPr>
          <p:nvPr>
            <p:ph idx="1"/>
          </p:nvPr>
        </p:nvSpPr>
        <p:spPr/>
        <p:txBody>
          <a:bodyPr/>
          <a:lstStyle/>
          <a:p>
            <a:pPr>
              <a:buNone/>
            </a:pPr>
            <a:r>
              <a:rPr lang="fr-FR" dirty="0"/>
              <a:t> </a:t>
            </a:r>
            <a:endParaRPr lang="fr-FR" dirty="0" smtClean="0"/>
          </a:p>
          <a:p>
            <a:pPr>
              <a:buNone/>
            </a:pPr>
            <a:endParaRPr lang="fr-FR" dirty="0"/>
          </a:p>
          <a:p>
            <a:pPr>
              <a:buNone/>
            </a:pPr>
            <a:r>
              <a:rPr lang="fr-FR" dirty="0" smtClean="0"/>
              <a:t>Non </a:t>
            </a:r>
            <a:r>
              <a:rPr lang="fr-FR" dirty="0"/>
              <a:t>plus en </a:t>
            </a:r>
            <a:r>
              <a:rPr lang="fr-FR" dirty="0" smtClean="0"/>
              <a:t>trois trimestres </a:t>
            </a:r>
            <a:r>
              <a:rPr lang="fr-FR" dirty="0"/>
              <a:t>mais organisée en semestres (sur le modèle de l’Université).</a:t>
            </a:r>
          </a:p>
          <a:p>
            <a:pPr>
              <a:buNone/>
            </a:pP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6000" dirty="0" smtClean="0"/>
              <a:t>L’année de seconde</a:t>
            </a:r>
            <a:r>
              <a:rPr lang="fr-FR" dirty="0" smtClean="0"/>
              <a:t> </a:t>
            </a:r>
            <a:br>
              <a:rPr lang="fr-FR" dirty="0" smtClean="0"/>
            </a:br>
            <a:endParaRPr lang="fr-FR" dirty="0"/>
          </a:p>
        </p:txBody>
      </p:sp>
      <p:sp>
        <p:nvSpPr>
          <p:cNvPr id="3" name="Espace réservé du contenu 2"/>
          <p:cNvSpPr>
            <a:spLocks noGrp="1"/>
          </p:cNvSpPr>
          <p:nvPr>
            <p:ph idx="1"/>
          </p:nvPr>
        </p:nvSpPr>
        <p:spPr/>
        <p:txBody>
          <a:bodyPr/>
          <a:lstStyle/>
          <a:p>
            <a:pPr lvl="0"/>
            <a:endParaRPr lang="fr-FR" dirty="0" smtClean="0"/>
          </a:p>
          <a:p>
            <a:pPr lvl="0"/>
            <a:endParaRPr lang="fr-FR" dirty="0"/>
          </a:p>
          <a:p>
            <a:pPr algn="just"/>
            <a:r>
              <a:rPr lang="fr-FR" dirty="0" smtClean="0"/>
              <a:t>1</a:t>
            </a:r>
            <a:r>
              <a:rPr lang="fr-FR" baseline="30000" dirty="0" smtClean="0"/>
              <a:t>er</a:t>
            </a:r>
            <a:r>
              <a:rPr lang="fr-FR" dirty="0" smtClean="0"/>
              <a:t> </a:t>
            </a:r>
            <a:r>
              <a:rPr lang="fr-FR" dirty="0"/>
              <a:t>semestre : enseignements du Tronc commun</a:t>
            </a:r>
          </a:p>
          <a:p>
            <a:pPr lvl="0" algn="just"/>
            <a:r>
              <a:rPr lang="fr-FR" dirty="0"/>
              <a:t>2</a:t>
            </a:r>
            <a:r>
              <a:rPr lang="fr-FR" baseline="30000" dirty="0"/>
              <a:t>ème</a:t>
            </a:r>
            <a:r>
              <a:rPr lang="fr-FR" dirty="0"/>
              <a:t> semestre : choix de l’élève de deux modules sous la forme d’une « coloration » </a:t>
            </a:r>
          </a:p>
          <a:p>
            <a:pPr lvl="0" algn="just"/>
            <a:r>
              <a:rPr lang="fr-FR" dirty="0"/>
              <a:t>AP : Méthodologie et orientation </a:t>
            </a:r>
          </a:p>
          <a:p>
            <a:endParaRPr lang="fr-FR" dirty="0"/>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a:t>
            </a:r>
            <a:r>
              <a:rPr lang="fr-FR" baseline="30000" dirty="0" smtClean="0"/>
              <a:t>ère</a:t>
            </a:r>
            <a:r>
              <a:rPr lang="fr-FR" dirty="0" smtClean="0"/>
              <a:t> et Terminale</a:t>
            </a:r>
            <a:endParaRPr lang="fr-FR" dirty="0"/>
          </a:p>
        </p:txBody>
      </p:sp>
      <p:sp>
        <p:nvSpPr>
          <p:cNvPr id="3" name="Espace réservé du contenu 2"/>
          <p:cNvSpPr>
            <a:spLocks noGrp="1"/>
          </p:cNvSpPr>
          <p:nvPr>
            <p:ph idx="1"/>
          </p:nvPr>
        </p:nvSpPr>
        <p:spPr>
          <a:xfrm>
            <a:off x="467544" y="1196752"/>
            <a:ext cx="8229600" cy="4525963"/>
          </a:xfrm>
        </p:spPr>
        <p:txBody>
          <a:bodyPr/>
          <a:lstStyle/>
          <a:p>
            <a:pPr>
              <a:buNone/>
            </a:pPr>
            <a:r>
              <a:rPr lang="fr-FR" dirty="0"/>
              <a:t>Disciplines majeures, disciplines mineures, disciplines de tronc commun </a:t>
            </a:r>
            <a:endParaRPr lang="fr-FR" dirty="0" smtClean="0"/>
          </a:p>
          <a:p>
            <a:pPr>
              <a:buNone/>
            </a:pPr>
            <a:endParaRPr lang="fr-FR" dirty="0" smtClean="0"/>
          </a:p>
          <a:p>
            <a:r>
              <a:rPr lang="fr-FR" dirty="0" smtClean="0"/>
              <a:t>1</a:t>
            </a:r>
            <a:r>
              <a:rPr lang="fr-FR" baseline="30000" dirty="0" smtClean="0"/>
              <a:t>ère</a:t>
            </a:r>
            <a:r>
              <a:rPr lang="fr-FR" dirty="0" smtClean="0"/>
              <a:t> : Tronc commun : mathématiques</a:t>
            </a:r>
            <a:r>
              <a:rPr lang="fr-FR" dirty="0"/>
              <a:t>, lettres, histoire-géographie, éducation physique et sportive (EPS) et langue vivante 1 (LV1). </a:t>
            </a:r>
            <a:endParaRPr lang="fr-FR" dirty="0" smtClean="0"/>
          </a:p>
          <a:p>
            <a:r>
              <a:rPr lang="fr-FR" dirty="0" smtClean="0"/>
              <a:t>Terminale : tronc </a:t>
            </a:r>
            <a:r>
              <a:rPr lang="fr-FR" dirty="0"/>
              <a:t>commun </a:t>
            </a:r>
            <a:r>
              <a:rPr lang="fr-FR" dirty="0" smtClean="0"/>
              <a:t>: philosophie</a:t>
            </a:r>
            <a:r>
              <a:rPr lang="fr-FR" dirty="0"/>
              <a:t>, histoire-géographie, EPS et LV1</a:t>
            </a:r>
            <a:r>
              <a:rPr lang="fr-FR" dirty="0" smtClean="0"/>
              <a:t>.</a:t>
            </a: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Horaires </a:t>
            </a:r>
            <a:endParaRPr lang="fr-FR" dirty="0"/>
          </a:p>
        </p:txBody>
      </p:sp>
      <p:sp>
        <p:nvSpPr>
          <p:cNvPr id="3" name="Espace réservé du contenu 2"/>
          <p:cNvSpPr>
            <a:spLocks noGrp="1"/>
          </p:cNvSpPr>
          <p:nvPr>
            <p:ph idx="1"/>
          </p:nvPr>
        </p:nvSpPr>
        <p:spPr/>
        <p:txBody>
          <a:bodyPr/>
          <a:lstStyle/>
          <a:p>
            <a:pPr>
              <a:buNone/>
            </a:pPr>
            <a:r>
              <a:rPr lang="fr-FR" dirty="0"/>
              <a:t>Volumes horaires : 27 heures de cours pour tous : </a:t>
            </a:r>
            <a:endParaRPr lang="fr-FR" dirty="0" smtClean="0"/>
          </a:p>
          <a:p>
            <a:pPr>
              <a:buNone/>
            </a:pPr>
            <a:endParaRPr lang="fr-FR" dirty="0"/>
          </a:p>
          <a:p>
            <a:pPr lvl="0"/>
            <a:r>
              <a:rPr lang="fr-FR" dirty="0"/>
              <a:t>1</a:t>
            </a:r>
            <a:r>
              <a:rPr lang="fr-FR" baseline="30000" dirty="0"/>
              <a:t>ère</a:t>
            </a:r>
            <a:r>
              <a:rPr lang="fr-FR" dirty="0"/>
              <a:t> : 15h de tronc commun + 12 heures pour disciplines majeures et mineures</a:t>
            </a:r>
          </a:p>
          <a:p>
            <a:pPr lvl="0"/>
            <a:r>
              <a:rPr lang="fr-FR" dirty="0"/>
              <a:t>Terminale : 12 h de tronc commun + 15h pour disciplines majeures et mineures</a:t>
            </a:r>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Horaires des disciplines majeures </a:t>
            </a:r>
            <a:endParaRPr lang="fr-FR" dirty="0"/>
          </a:p>
        </p:txBody>
      </p:sp>
      <p:sp>
        <p:nvSpPr>
          <p:cNvPr id="3" name="Espace réservé du contenu 2"/>
          <p:cNvSpPr>
            <a:spLocks noGrp="1"/>
          </p:cNvSpPr>
          <p:nvPr>
            <p:ph idx="1"/>
          </p:nvPr>
        </p:nvSpPr>
        <p:spPr/>
        <p:txBody>
          <a:bodyPr/>
          <a:lstStyle/>
          <a:p>
            <a:pPr>
              <a:buNone/>
            </a:pPr>
            <a:endParaRPr lang="fr-FR" dirty="0"/>
          </a:p>
          <a:p>
            <a:pPr lvl="0"/>
            <a:r>
              <a:rPr lang="fr-FR" dirty="0"/>
              <a:t>1</a:t>
            </a:r>
            <a:r>
              <a:rPr lang="fr-FR" baseline="30000" dirty="0"/>
              <a:t>ère</a:t>
            </a:r>
            <a:r>
              <a:rPr lang="fr-FR" dirty="0"/>
              <a:t> : 3h hebdomadaire</a:t>
            </a:r>
          </a:p>
          <a:p>
            <a:pPr lvl="0"/>
            <a:r>
              <a:rPr lang="fr-FR" dirty="0"/>
              <a:t>Terminale : 6h hebdomadaire </a:t>
            </a:r>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Au choix : duos de "majeures"</a:t>
            </a:r>
            <a:br>
              <a:rPr lang="fr-FR" dirty="0" smtClean="0"/>
            </a:br>
            <a:endParaRPr lang="fr-FR" dirty="0"/>
          </a:p>
        </p:txBody>
      </p:sp>
      <p:sp>
        <p:nvSpPr>
          <p:cNvPr id="3" name="Espace réservé du contenu 2"/>
          <p:cNvSpPr>
            <a:spLocks noGrp="1"/>
          </p:cNvSpPr>
          <p:nvPr>
            <p:ph idx="1"/>
          </p:nvPr>
        </p:nvSpPr>
        <p:spPr>
          <a:xfrm>
            <a:off x="467544" y="1268760"/>
            <a:ext cx="8229600" cy="4525963"/>
          </a:xfrm>
        </p:spPr>
        <p:txBody>
          <a:bodyPr>
            <a:normAutofit/>
          </a:bodyPr>
          <a:lstStyle/>
          <a:p>
            <a:pPr lvl="0"/>
            <a:r>
              <a:rPr lang="fr-FR" dirty="0" smtClean="0"/>
              <a:t>Maths/</a:t>
            </a:r>
            <a:r>
              <a:rPr lang="fr-FR" dirty="0" err="1" smtClean="0"/>
              <a:t>Sc</a:t>
            </a:r>
            <a:r>
              <a:rPr lang="fr-FR" dirty="0" smtClean="0"/>
              <a:t> </a:t>
            </a:r>
            <a:r>
              <a:rPr lang="fr-FR" dirty="0"/>
              <a:t>Physique</a:t>
            </a:r>
          </a:p>
          <a:p>
            <a:pPr lvl="0"/>
            <a:r>
              <a:rPr lang="fr-FR" dirty="0"/>
              <a:t>Maths/SVT</a:t>
            </a:r>
          </a:p>
          <a:p>
            <a:pPr lvl="0"/>
            <a:r>
              <a:rPr lang="fr-FR" dirty="0"/>
              <a:t>Maths/SES</a:t>
            </a:r>
          </a:p>
          <a:p>
            <a:pPr lvl="0"/>
            <a:r>
              <a:rPr lang="fr-FR" dirty="0"/>
              <a:t>Lettres/langues</a:t>
            </a:r>
          </a:p>
          <a:p>
            <a:pPr lvl="0"/>
            <a:r>
              <a:rPr lang="fr-FR" dirty="0"/>
              <a:t>Lettres/art</a:t>
            </a:r>
          </a:p>
          <a:p>
            <a:pPr lvl="0"/>
            <a:r>
              <a:rPr lang="fr-FR" dirty="0"/>
              <a:t>SES/Histoire-géo</a:t>
            </a:r>
          </a:p>
          <a:p>
            <a:pPr lvl="0"/>
            <a:r>
              <a:rPr lang="fr-FR" dirty="0"/>
              <a:t>Lettres/philo…/…</a:t>
            </a:r>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dirty="0"/>
              <a:t>M</a:t>
            </a:r>
            <a:r>
              <a:rPr lang="fr-FR" dirty="0" smtClean="0"/>
              <a:t>ais </a:t>
            </a:r>
            <a:r>
              <a:rPr lang="fr-FR" dirty="0"/>
              <a:t>il n’est pas impossible que ces doublettes soient laissées au choix des établissement au nom de leur autonomie…</a:t>
            </a:r>
          </a:p>
          <a:p>
            <a:endParaRPr lang="fr-FR" dirty="0"/>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Epreuves en 1</a:t>
            </a:r>
            <a:r>
              <a:rPr lang="fr-FR" baseline="30000" dirty="0" smtClean="0"/>
              <a:t>ère</a:t>
            </a:r>
            <a:r>
              <a:rPr lang="fr-FR" dirty="0" smtClean="0"/>
              <a:t> ?</a:t>
            </a:r>
            <a:endParaRPr lang="fr-FR" dirty="0"/>
          </a:p>
        </p:txBody>
      </p:sp>
      <p:sp>
        <p:nvSpPr>
          <p:cNvPr id="3" name="Espace réservé du contenu 2"/>
          <p:cNvSpPr>
            <a:spLocks noGrp="1"/>
          </p:cNvSpPr>
          <p:nvPr>
            <p:ph idx="1"/>
          </p:nvPr>
        </p:nvSpPr>
        <p:spPr/>
        <p:txBody>
          <a:bodyPr/>
          <a:lstStyle/>
          <a:p>
            <a:pPr lvl="0">
              <a:buNone/>
            </a:pPr>
            <a:endParaRPr lang="fr-FR" dirty="0" smtClean="0"/>
          </a:p>
          <a:p>
            <a:pPr lvl="0">
              <a:buNone/>
            </a:pPr>
            <a:endParaRPr lang="fr-FR" dirty="0"/>
          </a:p>
          <a:p>
            <a:pPr lvl="0">
              <a:buNone/>
            </a:pPr>
            <a:r>
              <a:rPr lang="fr-FR" dirty="0" smtClean="0"/>
              <a:t>Epreuves </a:t>
            </a:r>
            <a:r>
              <a:rPr lang="fr-FR" dirty="0"/>
              <a:t>anticipées de Français en 1</a:t>
            </a:r>
            <a:r>
              <a:rPr lang="fr-FR" baseline="30000" dirty="0"/>
              <a:t>ère</a:t>
            </a:r>
            <a:r>
              <a:rPr lang="fr-FR" dirty="0"/>
              <a:t> </a:t>
            </a:r>
            <a:r>
              <a:rPr lang="fr-FR" dirty="0" smtClean="0"/>
              <a:t>maintenues</a:t>
            </a:r>
            <a:endParaRPr lang="fr-FR" dirty="0"/>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Epreuves en terminale </a:t>
            </a:r>
            <a:endParaRPr lang="fr-FR" dirty="0"/>
          </a:p>
        </p:txBody>
      </p:sp>
      <p:sp>
        <p:nvSpPr>
          <p:cNvPr id="3" name="Espace réservé du contenu 2"/>
          <p:cNvSpPr>
            <a:spLocks noGrp="1"/>
          </p:cNvSpPr>
          <p:nvPr>
            <p:ph idx="1"/>
          </p:nvPr>
        </p:nvSpPr>
        <p:spPr/>
        <p:txBody>
          <a:bodyPr/>
          <a:lstStyle/>
          <a:p>
            <a:pPr>
              <a:buNone/>
            </a:pPr>
            <a:r>
              <a:rPr lang="fr-FR" dirty="0"/>
              <a:t>Fin du premier semestre : 2 épreuves écrites sur les deux disciplines </a:t>
            </a:r>
            <a:r>
              <a:rPr lang="fr-FR" dirty="0" smtClean="0"/>
              <a:t>"majeures", choisies par les élèves </a:t>
            </a:r>
            <a:r>
              <a:rPr lang="fr-FR" dirty="0"/>
              <a:t>avec communication précoce des résultats aux universités</a:t>
            </a:r>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7200" dirty="0" smtClean="0"/>
              <a:t/>
            </a:r>
            <a:br>
              <a:rPr lang="fr-FR" sz="7200" dirty="0" smtClean="0"/>
            </a:br>
            <a:r>
              <a:rPr lang="fr-FR" sz="7200" dirty="0" smtClean="0"/>
              <a:t/>
            </a:r>
            <a:br>
              <a:rPr lang="fr-FR" sz="7200" dirty="0" smtClean="0"/>
            </a:br>
            <a:r>
              <a:rPr lang="fr-FR" sz="7200" dirty="0" smtClean="0"/>
              <a:t/>
            </a:r>
            <a:br>
              <a:rPr lang="fr-FR" sz="7200" dirty="0" smtClean="0"/>
            </a:br>
            <a:r>
              <a:rPr lang="fr-FR" sz="7200" dirty="0" smtClean="0"/>
              <a:t/>
            </a:r>
            <a:br>
              <a:rPr lang="fr-FR" sz="7200" dirty="0" smtClean="0"/>
            </a:br>
            <a:r>
              <a:rPr lang="fr-FR" sz="7200" dirty="0" smtClean="0"/>
              <a:t>Réforme du Bac</a:t>
            </a:r>
            <a:br>
              <a:rPr lang="fr-FR" sz="7200" dirty="0" smtClean="0"/>
            </a:br>
            <a:r>
              <a:rPr lang="fr-FR" sz="7200" dirty="0" smtClean="0"/>
              <a:t>2021</a:t>
            </a:r>
            <a:endParaRPr lang="fr-FR" sz="7200" dirty="0"/>
          </a:p>
        </p:txBody>
      </p:sp>
      <p:pic>
        <p:nvPicPr>
          <p:cNvPr id="3" name="Image 2"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J</a:t>
            </a:r>
            <a:r>
              <a:rPr lang="fr-FR" dirty="0" smtClean="0"/>
              <a:t>uin</a:t>
            </a:r>
            <a:endParaRPr lang="fr-FR" dirty="0"/>
          </a:p>
        </p:txBody>
      </p:sp>
      <p:sp>
        <p:nvSpPr>
          <p:cNvPr id="3" name="Espace réservé du contenu 2"/>
          <p:cNvSpPr>
            <a:spLocks noGrp="1"/>
          </p:cNvSpPr>
          <p:nvPr>
            <p:ph idx="1"/>
          </p:nvPr>
        </p:nvSpPr>
        <p:spPr/>
        <p:txBody>
          <a:bodyPr/>
          <a:lstStyle/>
          <a:p>
            <a:pPr>
              <a:buNone/>
            </a:pPr>
            <a:endParaRPr lang="fr-FR" dirty="0" smtClean="0"/>
          </a:p>
          <a:p>
            <a:pPr>
              <a:buNone/>
            </a:pPr>
            <a:endParaRPr lang="fr-FR" dirty="0"/>
          </a:p>
          <a:p>
            <a:pPr algn="just">
              <a:buNone/>
            </a:pPr>
            <a:r>
              <a:rPr lang="fr-FR" dirty="0" smtClean="0"/>
              <a:t> Un écrit de philosophie, soit différent </a:t>
            </a:r>
            <a:r>
              <a:rPr lang="fr-FR" dirty="0"/>
              <a:t>en fonction de la </a:t>
            </a:r>
            <a:r>
              <a:rPr lang="fr-FR" dirty="0" smtClean="0"/>
              <a:t>« majeure » choisie </a:t>
            </a:r>
            <a:r>
              <a:rPr lang="fr-FR" dirty="0"/>
              <a:t>(programme et sujet différents), soit identique pour tous (mais critères différents)</a:t>
            </a:r>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Juin</a:t>
            </a:r>
            <a:endParaRPr lang="fr-FR" dirty="0"/>
          </a:p>
        </p:txBody>
      </p:sp>
      <p:sp>
        <p:nvSpPr>
          <p:cNvPr id="3" name="Espace réservé du contenu 2"/>
          <p:cNvSpPr>
            <a:spLocks noGrp="1"/>
          </p:cNvSpPr>
          <p:nvPr>
            <p:ph idx="1"/>
          </p:nvPr>
        </p:nvSpPr>
        <p:spPr/>
        <p:txBody>
          <a:bodyPr/>
          <a:lstStyle/>
          <a:p>
            <a:pPr>
              <a:buNone/>
            </a:pPr>
            <a:endParaRPr lang="fr-FR" dirty="0" smtClean="0"/>
          </a:p>
          <a:p>
            <a:pPr>
              <a:buNone/>
            </a:pPr>
            <a:r>
              <a:rPr lang="fr-FR" dirty="0" smtClean="0"/>
              <a:t>1 </a:t>
            </a:r>
            <a:r>
              <a:rPr lang="fr-FR" dirty="0"/>
              <a:t>grand </a:t>
            </a:r>
            <a:r>
              <a:rPr lang="fr-FR" dirty="0" smtClean="0"/>
              <a:t>oral d’1/2h </a:t>
            </a:r>
            <a:r>
              <a:rPr lang="fr-FR" dirty="0"/>
              <a:t>mêlant </a:t>
            </a:r>
            <a:r>
              <a:rPr lang="fr-FR" dirty="0" smtClean="0"/>
              <a:t>les </a:t>
            </a:r>
            <a:r>
              <a:rPr lang="fr-FR" dirty="0"/>
              <a:t>deux </a:t>
            </a:r>
            <a:r>
              <a:rPr lang="fr-FR" smtClean="0"/>
              <a:t>disciplines majeures </a:t>
            </a:r>
            <a:r>
              <a:rPr lang="fr-FR" dirty="0" smtClean="0"/>
              <a:t>choisies</a:t>
            </a:r>
            <a:r>
              <a:rPr lang="fr-FR" dirty="0"/>
              <a:t> : sujet choisi par </a:t>
            </a:r>
            <a:r>
              <a:rPr lang="fr-FR" dirty="0" smtClean="0"/>
              <a:t>l’élève, </a:t>
            </a:r>
            <a:r>
              <a:rPr lang="fr-FR" dirty="0"/>
              <a:t>passé devant un jury de 3 personnes dont un non enseignant ! </a:t>
            </a:r>
            <a:r>
              <a:rPr lang="fr-FR" dirty="0" smtClean="0">
                <a:sym typeface="Wingdings" pitchFamily="2" charset="2"/>
              </a:rPr>
              <a:t></a:t>
            </a:r>
            <a:r>
              <a:rPr lang="fr-FR" dirty="0" smtClean="0"/>
              <a:t>Représentera 30% des points du Bac</a:t>
            </a:r>
            <a:endParaRPr lang="fr-FR" dirty="0"/>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endParaRPr lang="fr-FR" dirty="0" smtClean="0"/>
          </a:p>
          <a:p>
            <a:pPr algn="just">
              <a:buNone/>
            </a:pPr>
            <a:r>
              <a:rPr lang="fr-FR" dirty="0" smtClean="0"/>
              <a:t>Avec cette réforme, le baccalauréat renoue ainsi avec ses origines historiques. A sa création en 1808, le baccalauréat n’est en effet qu’un oral de trente à quarante-cinq minutes ; l’écrit n'est introduit qu'en 1830.</a:t>
            </a: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Evaluation des autres disciplines ?</a:t>
            </a:r>
            <a:endParaRPr lang="fr-FR" dirty="0"/>
          </a:p>
        </p:txBody>
      </p:sp>
      <p:sp>
        <p:nvSpPr>
          <p:cNvPr id="3" name="Espace réservé du contenu 2"/>
          <p:cNvSpPr>
            <a:spLocks noGrp="1"/>
          </p:cNvSpPr>
          <p:nvPr>
            <p:ph idx="1"/>
          </p:nvPr>
        </p:nvSpPr>
        <p:spPr>
          <a:xfrm>
            <a:off x="467544" y="1340768"/>
            <a:ext cx="8229600" cy="4525963"/>
          </a:xfrm>
        </p:spPr>
        <p:txBody>
          <a:bodyPr>
            <a:normAutofit fontScale="92500" lnSpcReduction="20000"/>
          </a:bodyPr>
          <a:lstStyle/>
          <a:p>
            <a:pPr>
              <a:buNone/>
            </a:pPr>
            <a:r>
              <a:rPr lang="fr-FR" dirty="0"/>
              <a:t>Evaluation des épreuves dites « mineures » et des épreuves de tronc commun ? Pas de contrôle local, ni en cours de formation, ni en cours d’année ni en contrôle </a:t>
            </a:r>
            <a:r>
              <a:rPr lang="fr-FR" dirty="0" smtClean="0"/>
              <a:t>continu </a:t>
            </a:r>
            <a:r>
              <a:rPr lang="fr-FR" dirty="0" smtClean="0">
                <a:sym typeface="Wingdings" pitchFamily="2" charset="2"/>
              </a:rPr>
              <a:t> SNES-FSU</a:t>
            </a:r>
            <a:endParaRPr lang="fr-FR" dirty="0"/>
          </a:p>
          <a:p>
            <a:pPr>
              <a:buNone/>
            </a:pPr>
            <a:endParaRPr lang="fr-FR" dirty="0" smtClean="0"/>
          </a:p>
          <a:p>
            <a:pPr>
              <a:buNone/>
            </a:pPr>
            <a:r>
              <a:rPr lang="fr-FR" dirty="0" smtClean="0"/>
              <a:t>Plusieurs </a:t>
            </a:r>
            <a:r>
              <a:rPr lang="fr-FR" dirty="0"/>
              <a:t>hypothèses : </a:t>
            </a:r>
          </a:p>
          <a:p>
            <a:pPr lvl="0"/>
            <a:r>
              <a:rPr lang="fr-FR" dirty="0"/>
              <a:t>Sortes de partiels anonymes avec épreuves académiques OU nationales</a:t>
            </a:r>
          </a:p>
          <a:p>
            <a:pPr lvl="0"/>
            <a:r>
              <a:rPr lang="fr-FR" dirty="0"/>
              <a:t>Sorte de « Bac blanc » académique sur une semaine d’épreuves</a:t>
            </a:r>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lycée modulaire : c’est non !</a:t>
            </a:r>
            <a:endParaRPr lang="fr-FR" dirty="0"/>
          </a:p>
        </p:txBody>
      </p:sp>
      <p:sp>
        <p:nvSpPr>
          <p:cNvPr id="3" name="Espace réservé du contenu 2"/>
          <p:cNvSpPr>
            <a:spLocks noGrp="1"/>
          </p:cNvSpPr>
          <p:nvPr>
            <p:ph idx="1"/>
          </p:nvPr>
        </p:nvSpPr>
        <p:spPr/>
        <p:txBody>
          <a:bodyPr/>
          <a:lstStyle/>
          <a:p>
            <a:pPr>
              <a:buNone/>
            </a:pPr>
            <a:r>
              <a:rPr lang="fr-FR" dirty="0" smtClean="0"/>
              <a:t>le modèle britannique sert de référence à l'équipe gouvernementale. Un lycée où , après l'école obligatoire, qui se termine à 16 ans, les élèves choisissent 4 ou 5 disciplines en première puis 3 en terminale en fonction de leur projet universitaire. </a:t>
            </a: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La fausse liberté des lycéens</a:t>
            </a:r>
            <a:r>
              <a:rPr lang="fr-FR" dirty="0" smtClean="0"/>
              <a:t/>
            </a:r>
            <a:br>
              <a:rPr lang="fr-FR" dirty="0" smtClean="0"/>
            </a:br>
            <a:endParaRPr lang="fr-FR" dirty="0"/>
          </a:p>
        </p:txBody>
      </p:sp>
      <p:sp>
        <p:nvSpPr>
          <p:cNvPr id="3" name="Espace réservé du contenu 2"/>
          <p:cNvSpPr>
            <a:spLocks noGrp="1"/>
          </p:cNvSpPr>
          <p:nvPr>
            <p:ph idx="1"/>
          </p:nvPr>
        </p:nvSpPr>
        <p:spPr>
          <a:xfrm>
            <a:off x="467544" y="980728"/>
            <a:ext cx="8229600" cy="4525963"/>
          </a:xfrm>
        </p:spPr>
        <p:txBody>
          <a:bodyPr>
            <a:normAutofit fontScale="92500" lnSpcReduction="10000"/>
          </a:bodyPr>
          <a:lstStyle/>
          <a:p>
            <a:endParaRPr lang="fr-FR" dirty="0" smtClean="0"/>
          </a:p>
          <a:p>
            <a:pPr algn="just"/>
            <a:r>
              <a:rPr lang="fr-FR" dirty="0" smtClean="0"/>
              <a:t>Laisser les élèves « libres » de choisir leurs disciplines, c'est en grande partie laisser des déterminismes sociaux et scolaires jouer librement sur les choix individuels". </a:t>
            </a:r>
          </a:p>
          <a:p>
            <a:pPr algn="just">
              <a:buNone/>
            </a:pPr>
            <a:r>
              <a:rPr lang="fr-FR" dirty="0" smtClean="0"/>
              <a:t>Un exemple : le clivage de genre existe : on trouve deux fois plus de garçons à faire des maths que de filles, et deux fois plus de filles en littérature. Les disciplines scientifiques sont masculines, les littéraires ou la sociologie c'est pour les filles…</a:t>
            </a:r>
          </a:p>
          <a:p>
            <a:endParaRPr lang="fr-FR" dirty="0" smtClean="0"/>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Concurrence des établissements</a:t>
            </a:r>
            <a:endParaRPr lang="fr-FR" dirty="0"/>
          </a:p>
        </p:txBody>
      </p:sp>
      <p:sp>
        <p:nvSpPr>
          <p:cNvPr id="3" name="Espace réservé du contenu 2"/>
          <p:cNvSpPr>
            <a:spLocks noGrp="1"/>
          </p:cNvSpPr>
          <p:nvPr>
            <p:ph idx="1"/>
          </p:nvPr>
        </p:nvSpPr>
        <p:spPr/>
        <p:txBody>
          <a:bodyPr/>
          <a:lstStyle/>
          <a:p>
            <a:pPr algn="just">
              <a:buNone/>
            </a:pPr>
            <a:r>
              <a:rPr lang="fr-FR" dirty="0" smtClean="0"/>
              <a:t>Le "libre choix" des élèves dépend aussi de leur établissement d'origine : plus un établissement est socialement sélectif plus on y fait des maths. Les élèves d'un bon niveau choisissent massivement des disciplines scientifiques, alors que les élèves faibles s'en détournent…</a:t>
            </a: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déterminisme social</a:t>
            </a:r>
            <a:endParaRPr lang="fr-FR" dirty="0"/>
          </a:p>
        </p:txBody>
      </p:sp>
      <p:sp>
        <p:nvSpPr>
          <p:cNvPr id="3" name="Espace réservé du contenu 2"/>
          <p:cNvSpPr>
            <a:spLocks noGrp="1"/>
          </p:cNvSpPr>
          <p:nvPr>
            <p:ph idx="1"/>
          </p:nvPr>
        </p:nvSpPr>
        <p:spPr/>
        <p:txBody>
          <a:bodyPr/>
          <a:lstStyle/>
          <a:p>
            <a:pPr>
              <a:buNone/>
            </a:pPr>
            <a:endParaRPr lang="fr-FR" dirty="0" smtClean="0"/>
          </a:p>
          <a:p>
            <a:pPr algn="just">
              <a:buNone/>
            </a:pPr>
            <a:r>
              <a:rPr lang="fr-FR" dirty="0" smtClean="0"/>
              <a:t>La liberté de choix sert les intérêts des plus favorisés aussi parce qu'ils connaissent les bonnes filières. Les dés sont pipés</a:t>
            </a:r>
            <a:r>
              <a:rPr lang="fr-FR" dirty="0"/>
              <a:t> </a:t>
            </a:r>
            <a:r>
              <a:rPr lang="fr-FR" dirty="0" smtClean="0"/>
              <a:t>!</a:t>
            </a: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choix des filières </a:t>
            </a:r>
            <a:endParaRPr lang="fr-FR" dirty="0"/>
          </a:p>
        </p:txBody>
      </p:sp>
      <p:sp>
        <p:nvSpPr>
          <p:cNvPr id="3" name="Espace réservé du contenu 2"/>
          <p:cNvSpPr>
            <a:spLocks noGrp="1"/>
          </p:cNvSpPr>
          <p:nvPr>
            <p:ph idx="1"/>
          </p:nvPr>
        </p:nvSpPr>
        <p:spPr>
          <a:xfrm>
            <a:off x="467544" y="1268760"/>
            <a:ext cx="8229600" cy="4525963"/>
          </a:xfrm>
        </p:spPr>
        <p:txBody>
          <a:bodyPr>
            <a:normAutofit lnSpcReduction="10000"/>
          </a:bodyPr>
          <a:lstStyle/>
          <a:p>
            <a:pPr algn="just">
              <a:buNone/>
            </a:pPr>
            <a:r>
              <a:rPr lang="fr-FR" dirty="0" smtClean="0"/>
              <a:t>Les séries, parce qu'elles sont plus larges, parce qu'elles incluent davantage de disciplines, permettent en réalité un choix bien plus large et bien moins risqué pour les élèves. </a:t>
            </a:r>
          </a:p>
          <a:p>
            <a:pPr algn="just">
              <a:buNone/>
            </a:pPr>
            <a:r>
              <a:rPr lang="fr-FR" dirty="0" smtClean="0"/>
              <a:t>C'est aussi ce qu'avait conclu le </a:t>
            </a:r>
            <a:r>
              <a:rPr lang="fr-FR" dirty="0" err="1" smtClean="0"/>
              <a:t>Cnesco</a:t>
            </a:r>
            <a:r>
              <a:rPr lang="fr-FR" dirty="0" smtClean="0"/>
              <a:t> dans son étude sur le bac où il montrait que les examens nationaux à bande large sont plus justes socialement et poussent les élèves de milieu défavorisé vers le haut !</a:t>
            </a: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 fine ? Des économies !</a:t>
            </a:r>
            <a:endParaRPr lang="fr-FR" dirty="0"/>
          </a:p>
        </p:txBody>
      </p:sp>
      <p:sp>
        <p:nvSpPr>
          <p:cNvPr id="3" name="Espace réservé du contenu 2"/>
          <p:cNvSpPr>
            <a:spLocks noGrp="1"/>
          </p:cNvSpPr>
          <p:nvPr>
            <p:ph idx="1"/>
          </p:nvPr>
        </p:nvSpPr>
        <p:spPr/>
        <p:txBody>
          <a:bodyPr>
            <a:normAutofit/>
          </a:bodyPr>
          <a:lstStyle/>
          <a:p>
            <a:pPr algn="just"/>
            <a:r>
              <a:rPr lang="fr-FR" dirty="0" smtClean="0"/>
              <a:t>    Aux yeux des élèves ce qui compte c'est le résultat final. Que pèseront des disciplines qui ne « serviront » plus à rien ?</a:t>
            </a:r>
          </a:p>
          <a:p>
            <a:pPr algn="just">
              <a:buNone/>
            </a:pPr>
            <a:r>
              <a:rPr lang="fr-FR" dirty="0" smtClean="0"/>
              <a:t>    </a:t>
            </a:r>
          </a:p>
          <a:p>
            <a:pPr algn="just"/>
            <a:r>
              <a:rPr lang="fr-FR" dirty="0" smtClean="0"/>
              <a:t>    Le lycée modulaire c'est aussi le lycée qui       permettra   de baisser le nombre d’enseignants ! </a:t>
            </a: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018"/>
          </a:xfrm>
        </p:spPr>
        <p:txBody>
          <a:bodyPr>
            <a:normAutofit fontScale="90000"/>
          </a:bodyPr>
          <a:lstStyle/>
          <a:p>
            <a:endParaRPr lang="fr-FR" dirty="0"/>
          </a:p>
        </p:txBody>
      </p:sp>
      <p:sp>
        <p:nvSpPr>
          <p:cNvPr id="3" name="Espace réservé du contenu 2"/>
          <p:cNvSpPr>
            <a:spLocks noGrp="1"/>
          </p:cNvSpPr>
          <p:nvPr>
            <p:ph idx="1"/>
          </p:nvPr>
        </p:nvSpPr>
        <p:spPr>
          <a:xfrm>
            <a:off x="467544" y="1196752"/>
            <a:ext cx="8229600" cy="4525963"/>
          </a:xfrm>
        </p:spPr>
        <p:txBody>
          <a:bodyPr>
            <a:normAutofit fontScale="85000" lnSpcReduction="20000"/>
          </a:bodyPr>
          <a:lstStyle/>
          <a:p>
            <a:pPr algn="just">
              <a:buNone/>
            </a:pPr>
            <a:r>
              <a:rPr lang="fr-FR" dirty="0"/>
              <a:t>La précédente réforme du lycée est récente, elle s'est mise en place en Terminale en septembre 2012. Le SNES-FSU avait à l'époque contesté la globalisation des moyens horaires affectés au travail en groupe à effectif réduit et l'installation d'un accompagnement personnalisé protéiforme financé par la réduction des horaires disciplinaires. Une tentative de bilan de cette réforme avec la communauté éducative, au regard de ses </a:t>
            </a:r>
            <a:r>
              <a:rPr lang="fr-FR" dirty="0" smtClean="0"/>
              <a:t>objectifs – </a:t>
            </a:r>
            <a:r>
              <a:rPr lang="fr-FR" dirty="0"/>
              <a:t>pour nous contestables – s'est tenue au ministère au printemps 2016. Elle s'est soldée par un échec faute de poser le débat dans les termes qui conviennent : qu'attendons-nous du lycée ?</a:t>
            </a:r>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Des disciplines mises en concurrence et hiérarchisées !</a:t>
            </a:r>
          </a:p>
          <a:p>
            <a:r>
              <a:rPr lang="fr-FR" dirty="0" smtClean="0"/>
              <a:t>Apprentissages hachés, discontinus « zapping » !</a:t>
            </a:r>
          </a:p>
          <a:p>
            <a:r>
              <a:rPr lang="fr-FR" dirty="0" smtClean="0"/>
              <a:t>Services annualisés pour les enseignants, emplois du temps flexibles</a:t>
            </a: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endParaRPr lang="fr-FR" sz="7200" dirty="0" smtClean="0"/>
          </a:p>
          <a:p>
            <a:pPr>
              <a:buNone/>
            </a:pPr>
            <a:r>
              <a:rPr lang="fr-FR" sz="7200" dirty="0"/>
              <a:t> </a:t>
            </a:r>
            <a:r>
              <a:rPr lang="fr-FR" sz="7200" dirty="0" smtClean="0"/>
              <a:t>Le « plan étudiant »</a:t>
            </a:r>
            <a:r>
              <a:rPr lang="fr-FR" sz="7200" dirty="0"/>
              <a:t> </a:t>
            </a:r>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endParaRPr lang="fr-FR" sz="6600" dirty="0" smtClean="0"/>
          </a:p>
          <a:p>
            <a:pPr>
              <a:buNone/>
            </a:pPr>
            <a:r>
              <a:rPr lang="fr-FR" sz="6600" dirty="0"/>
              <a:t> </a:t>
            </a:r>
            <a:r>
              <a:rPr lang="fr-FR" sz="6600" dirty="0" smtClean="0"/>
              <a:t>      Les risques…</a:t>
            </a:r>
            <a:endParaRPr lang="fr-FR" sz="6600"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endParaRPr lang="fr-FR" dirty="0" smtClean="0"/>
          </a:p>
          <a:p>
            <a:pPr>
              <a:buNone/>
            </a:pPr>
            <a:endParaRPr lang="fr-FR" dirty="0"/>
          </a:p>
          <a:p>
            <a:pPr>
              <a:buNone/>
            </a:pPr>
            <a:r>
              <a:rPr lang="fr-FR" dirty="0" smtClean="0">
                <a:sym typeface="Wingdings" pitchFamily="2" charset="2"/>
              </a:rPr>
              <a:t> </a:t>
            </a:r>
            <a:r>
              <a:rPr lang="fr-FR" dirty="0" smtClean="0"/>
              <a:t>alourdit </a:t>
            </a:r>
            <a:r>
              <a:rPr lang="fr-FR" dirty="0"/>
              <a:t>la </a:t>
            </a:r>
            <a:r>
              <a:rPr lang="fr-FR" b="1" dirty="0"/>
              <a:t>charge de travail </a:t>
            </a:r>
            <a:r>
              <a:rPr lang="fr-FR" dirty="0"/>
              <a:t>des équipes pédagogiques de terminale et des PP en </a:t>
            </a:r>
            <a:r>
              <a:rPr lang="fr-FR" dirty="0" smtClean="0"/>
              <a:t>particulier ! </a:t>
            </a: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dirty="0" smtClean="0"/>
              <a:t> </a:t>
            </a:r>
            <a:r>
              <a:rPr lang="fr-FR" dirty="0"/>
              <a:t>I</a:t>
            </a:r>
            <a:r>
              <a:rPr lang="fr-FR" dirty="0" smtClean="0"/>
              <a:t>nstaure </a:t>
            </a:r>
            <a:r>
              <a:rPr lang="fr-FR" dirty="0"/>
              <a:t>ou renforce </a:t>
            </a:r>
            <a:r>
              <a:rPr lang="fr-FR" b="1" dirty="0"/>
              <a:t>une double forme de sélection à l'entrée de l'université : </a:t>
            </a:r>
            <a:endParaRPr lang="fr-FR" dirty="0"/>
          </a:p>
          <a:p>
            <a:r>
              <a:rPr lang="fr-FR" dirty="0" smtClean="0"/>
              <a:t> </a:t>
            </a:r>
            <a:r>
              <a:rPr lang="fr-FR" dirty="0"/>
              <a:t>par la « mise sous conditions de résultats scolaires » dans l'ensemble des formations universitaires</a:t>
            </a:r>
          </a:p>
          <a:p>
            <a:r>
              <a:rPr lang="fr-FR" dirty="0" smtClean="0"/>
              <a:t> </a:t>
            </a:r>
            <a:r>
              <a:rPr lang="fr-FR" dirty="0"/>
              <a:t>par le recrutement sur dossier scolaire dans les « licences à capacité d'accueil limitées », soit potentiellement toutes les </a:t>
            </a:r>
            <a:r>
              <a:rPr lang="fr-FR" dirty="0" smtClean="0"/>
              <a:t>licences…</a:t>
            </a: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buNone/>
            </a:pPr>
            <a:r>
              <a:rPr lang="fr-FR" dirty="0"/>
              <a:t>F</a:t>
            </a:r>
            <a:r>
              <a:rPr lang="fr-FR" dirty="0" smtClean="0"/>
              <a:t>ait </a:t>
            </a:r>
            <a:r>
              <a:rPr lang="fr-FR" dirty="0"/>
              <a:t>du </a:t>
            </a:r>
            <a:r>
              <a:rPr lang="fr-FR" dirty="0" smtClean="0"/>
              <a:t>baccalauréat </a:t>
            </a:r>
            <a:r>
              <a:rPr lang="fr-FR" b="1" dirty="0"/>
              <a:t>un simple « diplôme de fin d'études », qui n'est plus le premier grade universitaire bien qu'il en conserve l'appellation </a:t>
            </a:r>
            <a:r>
              <a:rPr lang="fr-FR" dirty="0"/>
              <a:t>(il n'est plus la condition nécessaire et</a:t>
            </a:r>
            <a:r>
              <a:rPr lang="fr-FR" b="1" dirty="0"/>
              <a:t> </a:t>
            </a:r>
            <a:r>
              <a:rPr lang="fr-FR" dirty="0"/>
              <a:t>suffisante pour l'inscription à l'université dans la filière de son choix)</a:t>
            </a:r>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endParaRPr lang="fr-FR" sz="8000" dirty="0" smtClean="0"/>
          </a:p>
          <a:p>
            <a:pPr>
              <a:buNone/>
            </a:pPr>
            <a:r>
              <a:rPr lang="fr-FR" sz="8000" dirty="0"/>
              <a:t> </a:t>
            </a:r>
            <a:r>
              <a:rPr lang="fr-FR" sz="8000" dirty="0" smtClean="0"/>
              <a:t>        Réalité ?</a:t>
            </a:r>
            <a:endParaRPr lang="fr-FR" sz="8000"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67544" y="1412776"/>
            <a:ext cx="8229600" cy="4525963"/>
          </a:xfrm>
        </p:spPr>
        <p:txBody>
          <a:bodyPr/>
          <a:lstStyle/>
          <a:p>
            <a:pPr algn="just">
              <a:buNone/>
            </a:pPr>
            <a:r>
              <a:rPr lang="fr-FR" dirty="0"/>
              <a:t>Cette réforme est pensée pour </a:t>
            </a:r>
            <a:r>
              <a:rPr lang="fr-FR" b="1" dirty="0"/>
              <a:t>gérer des flux sans augmenter réellement les capacités d'accueil </a:t>
            </a:r>
            <a:r>
              <a:rPr lang="fr-FR" dirty="0"/>
              <a:t>: dans ces conditions, il faut « réorienter », « dévier », « barrer la route » à certains</a:t>
            </a:r>
            <a:r>
              <a:rPr lang="fr-FR" b="1" dirty="0"/>
              <a:t> </a:t>
            </a:r>
            <a:r>
              <a:rPr lang="fr-FR" dirty="0"/>
              <a:t>« flux » par rapport à certaines formations. Mais il y a tout lieu de penser qu'elle freinera en</a:t>
            </a:r>
            <a:r>
              <a:rPr lang="fr-FR" b="1" dirty="0"/>
              <a:t> </a:t>
            </a:r>
            <a:r>
              <a:rPr lang="fr-FR" dirty="0"/>
              <a:t>particulier les poursuites d'études des élèves les</a:t>
            </a:r>
            <a:r>
              <a:rPr lang="fr-FR" b="1" dirty="0"/>
              <a:t> </a:t>
            </a:r>
            <a:r>
              <a:rPr lang="fr-FR" dirty="0"/>
              <a:t>plus </a:t>
            </a:r>
            <a:r>
              <a:rPr lang="fr-FR" dirty="0" smtClean="0"/>
              <a:t>fragiles.</a:t>
            </a: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67544" y="1340768"/>
            <a:ext cx="8229600" cy="4525963"/>
          </a:xfrm>
        </p:spPr>
        <p:txBody>
          <a:bodyPr>
            <a:normAutofit lnSpcReduction="10000"/>
          </a:bodyPr>
          <a:lstStyle/>
          <a:p>
            <a:pPr algn="just">
              <a:buNone/>
            </a:pPr>
            <a:r>
              <a:rPr lang="fr-FR" dirty="0"/>
              <a:t>I</a:t>
            </a:r>
            <a:r>
              <a:rPr lang="fr-FR" dirty="0" smtClean="0"/>
              <a:t>l </a:t>
            </a:r>
            <a:r>
              <a:rPr lang="fr-FR" dirty="0"/>
              <a:t>s'agit de dissuader, de détourner, d'</a:t>
            </a:r>
            <a:r>
              <a:rPr lang="fr-FR" b="1" dirty="0"/>
              <a:t>empêcher « trop » d'élèves de vouloir devenir </a:t>
            </a:r>
            <a:r>
              <a:rPr lang="fr-FR" b="1" dirty="0" smtClean="0"/>
              <a:t>étudiants </a:t>
            </a:r>
            <a:r>
              <a:rPr lang="fr-FR" b="1" dirty="0"/>
              <a:t>à l'université</a:t>
            </a:r>
            <a:r>
              <a:rPr lang="fr-FR" dirty="0"/>
              <a:t>. </a:t>
            </a:r>
            <a:endParaRPr lang="fr-FR" dirty="0" smtClean="0"/>
          </a:p>
          <a:p>
            <a:pPr algn="just">
              <a:buNone/>
            </a:pPr>
            <a:r>
              <a:rPr lang="fr-FR" dirty="0" smtClean="0"/>
              <a:t>On </a:t>
            </a:r>
            <a:r>
              <a:rPr lang="fr-FR" dirty="0"/>
              <a:t>peut aussi noter qu'elle est pensée surtout pour améliorer les taux de réussite… que les Universités pourront « afficher », dans le cadre d'une concurrence nationale et internationale croissante entre établissements d'enseignement </a:t>
            </a:r>
            <a:r>
              <a:rPr lang="fr-FR" dirty="0" smtClean="0"/>
              <a:t>supérieur.</a:t>
            </a: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L’année de Terminale </a:t>
            </a:r>
            <a:endParaRPr lang="fr-FR" dirty="0"/>
          </a:p>
        </p:txBody>
      </p:sp>
      <p:sp>
        <p:nvSpPr>
          <p:cNvPr id="3" name="Espace réservé du contenu 2"/>
          <p:cNvSpPr>
            <a:spLocks noGrp="1"/>
          </p:cNvSpPr>
          <p:nvPr>
            <p:ph idx="1"/>
          </p:nvPr>
        </p:nvSpPr>
        <p:spPr>
          <a:xfrm>
            <a:off x="467544" y="1268760"/>
            <a:ext cx="8229600" cy="4525963"/>
          </a:xfrm>
        </p:spPr>
        <p:txBody>
          <a:bodyPr/>
          <a:lstStyle/>
          <a:p>
            <a:pPr>
              <a:buNone/>
            </a:pPr>
            <a:r>
              <a:rPr lang="fr-FR" dirty="0"/>
              <a:t> </a:t>
            </a:r>
          </a:p>
          <a:p>
            <a:pPr algn="just">
              <a:buNone/>
            </a:pPr>
            <a:r>
              <a:rPr lang="fr-FR" dirty="0"/>
              <a:t>- </a:t>
            </a:r>
            <a:r>
              <a:rPr lang="fr-FR" dirty="0" smtClean="0"/>
              <a:t>Le </a:t>
            </a:r>
            <a:r>
              <a:rPr lang="fr-FR" dirty="0"/>
              <a:t>conseil de classe du 1er trimestre émet des conseils sur les vœux des élèves.</a:t>
            </a:r>
          </a:p>
          <a:p>
            <a:pPr algn="just">
              <a:buNone/>
            </a:pPr>
            <a:r>
              <a:rPr lang="fr-FR" dirty="0"/>
              <a:t>- </a:t>
            </a:r>
            <a:r>
              <a:rPr lang="fr-FR" dirty="0" smtClean="0"/>
              <a:t>Le </a:t>
            </a:r>
            <a:r>
              <a:rPr lang="fr-FR" dirty="0"/>
              <a:t>conseil de classe du 2e trimestre examine les </a:t>
            </a:r>
            <a:r>
              <a:rPr lang="fr-FR" dirty="0" smtClean="0"/>
              <a:t>10 vœux </a:t>
            </a:r>
            <a:r>
              <a:rPr lang="fr-FR" dirty="0"/>
              <a:t>; le chef d'établissement émet un avis qui est porté sur les fiches avenir ; les fiches avenir sont ensuite transmises aux établissements du supérieur.</a:t>
            </a:r>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018"/>
          </a:xfrm>
        </p:spPr>
        <p:txBody>
          <a:bodyPr>
            <a:normAutofit fontScale="90000"/>
          </a:bodyPr>
          <a:lstStyle/>
          <a:p>
            <a:endParaRPr lang="fr-FR" dirty="0"/>
          </a:p>
        </p:txBody>
      </p:sp>
      <p:sp>
        <p:nvSpPr>
          <p:cNvPr id="3" name="Espace réservé du contenu 2"/>
          <p:cNvSpPr>
            <a:spLocks noGrp="1"/>
          </p:cNvSpPr>
          <p:nvPr>
            <p:ph idx="1"/>
          </p:nvPr>
        </p:nvSpPr>
        <p:spPr>
          <a:xfrm>
            <a:off x="467544" y="1268760"/>
            <a:ext cx="8229600" cy="4525963"/>
          </a:xfrm>
        </p:spPr>
        <p:txBody>
          <a:bodyPr>
            <a:normAutofit fontScale="85000" lnSpcReduction="20000"/>
          </a:bodyPr>
          <a:lstStyle/>
          <a:p>
            <a:pPr algn="just">
              <a:buNone/>
            </a:pPr>
            <a:r>
              <a:rPr lang="fr-FR" dirty="0"/>
              <a:t>La précédente réforme du lycée est récente, elle s'est mise en place en Terminale en septembre 2012. Le SNES-FSU avait à l'époque contesté la globalisation des moyens horaires affectés au travail en groupe à effectif réduit et l'installation d'un accompagnement personnalisé protéiforme financé par la réduction des horaires disciplinaires. Une tentative de bilan de cette réforme avec la communauté éducative, au regard de ses </a:t>
            </a:r>
            <a:r>
              <a:rPr lang="fr-FR" dirty="0" smtClean="0"/>
              <a:t>objectifs – </a:t>
            </a:r>
            <a:r>
              <a:rPr lang="fr-FR" dirty="0"/>
              <a:t>pour nous contestables – s'est tenue au ministère au printemps 2016. Elle s'est soldée par un échec faute de poser le débat dans les termes qui conviennent : qu'attendons-nous du lycée ?</a:t>
            </a:r>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67544" y="1124744"/>
            <a:ext cx="8229600" cy="4525963"/>
          </a:xfrm>
        </p:spPr>
        <p:txBody>
          <a:bodyPr>
            <a:normAutofit fontScale="85000" lnSpcReduction="10000"/>
          </a:bodyPr>
          <a:lstStyle/>
          <a:p>
            <a:pPr>
              <a:buNone/>
            </a:pPr>
            <a:r>
              <a:rPr lang="fr-FR" dirty="0"/>
              <a:t> </a:t>
            </a:r>
          </a:p>
          <a:p>
            <a:pPr algn="just">
              <a:buNone/>
            </a:pPr>
            <a:r>
              <a:rPr lang="fr-FR" dirty="0"/>
              <a:t>- avant le conseil de classe, les équipes pédagogiques doivent avoir rempli </a:t>
            </a:r>
            <a:r>
              <a:rPr lang="fr-FR" dirty="0" smtClean="0"/>
              <a:t>les « </a:t>
            </a:r>
            <a:r>
              <a:rPr lang="fr-FR" dirty="0"/>
              <a:t>fiches avenir » qui sont en ligne sur l'équivalent d'APB </a:t>
            </a:r>
            <a:r>
              <a:rPr lang="fr-FR" dirty="0" smtClean="0"/>
              <a:t>: « </a:t>
            </a:r>
            <a:r>
              <a:rPr lang="fr-FR" dirty="0" err="1" smtClean="0"/>
              <a:t>Parcoursup</a:t>
            </a:r>
            <a:r>
              <a:rPr lang="fr-FR" dirty="0" smtClean="0"/>
              <a:t> » </a:t>
            </a:r>
            <a:r>
              <a:rPr lang="fr-FR" dirty="0"/>
              <a:t>elles mettent des avis sur chaque vœu des élèves (comme dans APB actuellement) ; il doit y avoir un avis du chef d'établissement sur chaque vœu, y compris pour les formations non sélectives.</a:t>
            </a:r>
          </a:p>
          <a:p>
            <a:pPr algn="just">
              <a:buNone/>
            </a:pPr>
            <a:r>
              <a:rPr lang="fr-FR" dirty="0"/>
              <a:t>- ces « fiches avenir » sont ensuite examinées par les établissements du supérieur pour donner leur réponse aux vœux des élèves</a:t>
            </a:r>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67544" y="1196752"/>
            <a:ext cx="8229600" cy="4525963"/>
          </a:xfrm>
        </p:spPr>
        <p:txBody>
          <a:bodyPr>
            <a:normAutofit fontScale="92500" lnSpcReduction="20000"/>
          </a:bodyPr>
          <a:lstStyle/>
          <a:p>
            <a:pPr lvl="0" algn="just"/>
            <a:r>
              <a:rPr lang="fr-FR" dirty="0"/>
              <a:t>charge de travail qui va augmenter pour les </a:t>
            </a:r>
            <a:r>
              <a:rPr lang="fr-FR" dirty="0" smtClean="0"/>
              <a:t>enseignants</a:t>
            </a:r>
            <a:r>
              <a:rPr lang="fr-FR" dirty="0"/>
              <a:t>, notamment les PP </a:t>
            </a:r>
          </a:p>
          <a:p>
            <a:pPr algn="just">
              <a:buNone/>
            </a:pPr>
            <a:r>
              <a:rPr lang="fr-FR" dirty="0"/>
              <a:t> </a:t>
            </a:r>
          </a:p>
          <a:p>
            <a:pPr lvl="0" algn="just"/>
            <a:r>
              <a:rPr lang="fr-FR" dirty="0"/>
              <a:t>risque de durée très étendue des conseils de classe (réponse à 10 vœux par élève) ; ou alors, le travail sera fait « au minimum »</a:t>
            </a:r>
          </a:p>
          <a:p>
            <a:pPr algn="just"/>
            <a:endParaRPr lang="fr-FR" dirty="0"/>
          </a:p>
          <a:p>
            <a:pPr algn="just"/>
            <a:r>
              <a:rPr lang="fr-FR" dirty="0"/>
              <a:t>resserrement du calendrier, alors que l'enjeu était justement de l'assouplir pour donner plus de temps aux lycéens pour construire leurs vœux. </a:t>
            </a:r>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
        <p:nvSpPr>
          <p:cNvPr id="2" name="Titre 1"/>
          <p:cNvSpPr>
            <a:spLocks noGrp="1"/>
          </p:cNvSpPr>
          <p:nvPr>
            <p:ph type="title"/>
          </p:nvPr>
        </p:nvSpPr>
        <p:spPr/>
        <p:txBody>
          <a:bodyPr/>
          <a:lstStyle/>
          <a:p>
            <a:r>
              <a:rPr lang="fr-FR" dirty="0"/>
              <a:t>calendrier </a:t>
            </a:r>
            <a:r>
              <a:rPr lang="fr-FR" dirty="0" smtClean="0"/>
              <a:t> </a:t>
            </a:r>
            <a:r>
              <a:rPr lang="fr-FR" dirty="0"/>
              <a:t>prévu </a:t>
            </a:r>
          </a:p>
        </p:txBody>
      </p:sp>
      <p:sp>
        <p:nvSpPr>
          <p:cNvPr id="3" name="Espace réservé du contenu 2"/>
          <p:cNvSpPr>
            <a:spLocks noGrp="1"/>
          </p:cNvSpPr>
          <p:nvPr>
            <p:ph idx="1"/>
          </p:nvPr>
        </p:nvSpPr>
        <p:spPr>
          <a:xfrm>
            <a:off x="467544" y="1196752"/>
            <a:ext cx="8229600" cy="4525963"/>
          </a:xfrm>
        </p:spPr>
        <p:txBody>
          <a:bodyPr>
            <a:normAutofit fontScale="92500" lnSpcReduction="10000"/>
          </a:bodyPr>
          <a:lstStyle/>
          <a:p>
            <a:pPr lvl="0" algn="just"/>
            <a:r>
              <a:rPr lang="fr-FR" dirty="0"/>
              <a:t>D</a:t>
            </a:r>
            <a:r>
              <a:rPr lang="fr-FR" dirty="0" smtClean="0"/>
              <a:t>u </a:t>
            </a:r>
            <a:r>
              <a:rPr lang="fr-FR" dirty="0"/>
              <a:t>15 janvier au 15 mars, les élèves formulent 10 vœux ; </a:t>
            </a:r>
          </a:p>
          <a:p>
            <a:pPr lvl="0" algn="just"/>
            <a:r>
              <a:rPr lang="fr-FR" dirty="0"/>
              <a:t>L</a:t>
            </a:r>
            <a:r>
              <a:rPr lang="fr-FR" dirty="0" smtClean="0"/>
              <a:t>e </a:t>
            </a:r>
            <a:r>
              <a:rPr lang="fr-FR" dirty="0"/>
              <a:t>15 mars, les vœux des élèves sont verrouillés. Le conseil de classe donne un avis sur chacun.</a:t>
            </a:r>
          </a:p>
          <a:p>
            <a:pPr lvl="0" algn="just"/>
            <a:r>
              <a:rPr lang="fr-FR" dirty="0"/>
              <a:t>L</a:t>
            </a:r>
            <a:r>
              <a:rPr lang="fr-FR" dirty="0" smtClean="0"/>
              <a:t>a </a:t>
            </a:r>
            <a:r>
              <a:rPr lang="fr-FR" dirty="0"/>
              <a:t>non-hiérarchisation des </a:t>
            </a:r>
            <a:r>
              <a:rPr lang="fr-FR" dirty="0" smtClean="0"/>
              <a:t>vœux </a:t>
            </a:r>
            <a:r>
              <a:rPr lang="fr-FR" dirty="0"/>
              <a:t>risque de poser de gros problèmes de files d'attente pour les formations sélectives, puisqu'il faudra attendre que « les </a:t>
            </a:r>
            <a:r>
              <a:rPr lang="fr-FR" dirty="0" smtClean="0"/>
              <a:t>meilleurs </a:t>
            </a:r>
            <a:r>
              <a:rPr lang="fr-FR" dirty="0"/>
              <a:t>» (qui seront sans doute </a:t>
            </a:r>
            <a:r>
              <a:rPr lang="fr-FR" dirty="0" smtClean="0"/>
              <a:t>pris </a:t>
            </a:r>
            <a:r>
              <a:rPr lang="fr-FR" dirty="0"/>
              <a:t>partout) acceptent ou refusent leur inscription pour avoir une réponse.</a:t>
            </a:r>
          </a:p>
          <a:p>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endParaRPr lang="fr-FR" dirty="0" smtClean="0"/>
          </a:p>
          <a:p>
            <a:pPr algn="just">
              <a:buNone/>
            </a:pPr>
            <a:r>
              <a:rPr lang="fr-FR" dirty="0" smtClean="0"/>
              <a:t>La </a:t>
            </a:r>
            <a:r>
              <a:rPr lang="fr-FR" dirty="0"/>
              <a:t>nouvelle plateforme, </a:t>
            </a:r>
            <a:r>
              <a:rPr lang="fr-FR" dirty="0" smtClean="0"/>
              <a:t>« </a:t>
            </a:r>
            <a:r>
              <a:rPr lang="fr-FR" dirty="0" err="1" smtClean="0"/>
              <a:t>Parcoursup</a:t>
            </a:r>
            <a:r>
              <a:rPr lang="fr-FR" dirty="0" smtClean="0"/>
              <a:t> » en remplacement d'APB</a:t>
            </a:r>
            <a:r>
              <a:rPr lang="fr-FR" dirty="0"/>
              <a:t>, sera mise en place à partir de </a:t>
            </a:r>
            <a:r>
              <a:rPr lang="fr-FR" dirty="0" smtClean="0"/>
              <a:t>janvier 2018</a:t>
            </a:r>
            <a:endParaRPr lang="fr-FR" dirty="0"/>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Taux réussite/taux insertion</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 </a:t>
            </a:r>
            <a:r>
              <a:rPr lang="fr-FR" dirty="0"/>
              <a:t>L</a:t>
            </a:r>
            <a:r>
              <a:rPr lang="fr-FR" dirty="0" smtClean="0"/>
              <a:t>a </a:t>
            </a:r>
            <a:r>
              <a:rPr lang="fr-FR" dirty="0"/>
              <a:t>description des formations disponibles sera accompagnée d'information concernant les taux de réussite et les taux d'insertion professionnelle </a:t>
            </a:r>
            <a:r>
              <a:rPr lang="fr-FR" dirty="0">
                <a:sym typeface="Wingdings"/>
              </a:rPr>
              <a:t></a:t>
            </a:r>
            <a:r>
              <a:rPr lang="fr-FR" dirty="0"/>
              <a:t> L'affichage des taux de réussite et d'insertion professionnelle est une information qui est faite pour décourager, faire peur, et qui ne veut pas dire grand chose : ce sont des résultats, pas des prévisions !</a:t>
            </a:r>
          </a:p>
          <a:p>
            <a:pPr>
              <a:buNone/>
            </a:pPr>
            <a:r>
              <a:rPr lang="fr-FR" dirty="0"/>
              <a:t> </a:t>
            </a:r>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 attendus »</a:t>
            </a:r>
            <a:endParaRPr lang="fr-FR" dirty="0"/>
          </a:p>
        </p:txBody>
      </p:sp>
      <p:sp>
        <p:nvSpPr>
          <p:cNvPr id="3" name="Espace réservé du contenu 2"/>
          <p:cNvSpPr>
            <a:spLocks noGrp="1"/>
          </p:cNvSpPr>
          <p:nvPr>
            <p:ph idx="1"/>
          </p:nvPr>
        </p:nvSpPr>
        <p:spPr/>
        <p:txBody>
          <a:bodyPr/>
          <a:lstStyle/>
          <a:p>
            <a:pPr>
              <a:buNone/>
            </a:pPr>
            <a:endParaRPr lang="fr-FR" dirty="0" smtClean="0"/>
          </a:p>
          <a:p>
            <a:pPr algn="just">
              <a:buNone/>
            </a:pPr>
            <a:r>
              <a:rPr lang="fr-FR" dirty="0" smtClean="0"/>
              <a:t>La </a:t>
            </a:r>
            <a:r>
              <a:rPr lang="fr-FR" dirty="0"/>
              <a:t>plateforme décrira les « attendus » de chaque formation, définis comme « les connaissances et les aptitudes qui sont nécessaires à un lycéen lorsqu'il entre dans l'enseignement supérieur </a:t>
            </a:r>
            <a:r>
              <a:rPr lang="fr-FR" dirty="0" smtClean="0"/>
              <a:t>»</a:t>
            </a:r>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
        <p:nvSpPr>
          <p:cNvPr id="2" name="Titre 1"/>
          <p:cNvSpPr>
            <a:spLocks noGrp="1"/>
          </p:cNvSpPr>
          <p:nvPr>
            <p:ph type="title"/>
          </p:nvPr>
        </p:nvSpPr>
        <p:spPr/>
        <p:txBody>
          <a:bodyPr/>
          <a:lstStyle/>
          <a:p>
            <a:r>
              <a:rPr lang="fr-FR" dirty="0" smtClean="0"/>
              <a:t>Mais…en réalité ?</a:t>
            </a:r>
            <a:endParaRPr lang="fr-FR" dirty="0"/>
          </a:p>
        </p:txBody>
      </p:sp>
      <p:sp>
        <p:nvSpPr>
          <p:cNvPr id="3" name="Espace réservé du contenu 2"/>
          <p:cNvSpPr>
            <a:spLocks noGrp="1"/>
          </p:cNvSpPr>
          <p:nvPr>
            <p:ph idx="1"/>
          </p:nvPr>
        </p:nvSpPr>
        <p:spPr>
          <a:xfrm>
            <a:off x="467544" y="1340768"/>
            <a:ext cx="8229600" cy="4525963"/>
          </a:xfrm>
        </p:spPr>
        <p:txBody>
          <a:bodyPr>
            <a:normAutofit fontScale="92500"/>
          </a:bodyPr>
          <a:lstStyle/>
          <a:p>
            <a:pPr>
              <a:buNone/>
            </a:pPr>
            <a:r>
              <a:rPr lang="fr-FR" dirty="0"/>
              <a:t>il ne s'agit pas vraiment de communiquer aux élèves « ce qu'il faut savoir faire en début de formation du supérieur », il s'agit surtout, pour les universités, de pouvoir accéder aux bulletins des élèves pour décider elles-mêmes si les élèves « ont » les attendus.</a:t>
            </a:r>
          </a:p>
          <a:p>
            <a:pPr>
              <a:buNone/>
            </a:pPr>
            <a:r>
              <a:rPr lang="fr-FR" dirty="0" smtClean="0">
                <a:sym typeface="Wingdings" pitchFamily="2" charset="2"/>
              </a:rPr>
              <a:t> </a:t>
            </a:r>
            <a:r>
              <a:rPr lang="fr-FR" dirty="0" smtClean="0"/>
              <a:t>En </a:t>
            </a:r>
            <a:r>
              <a:rPr lang="fr-FR" dirty="0"/>
              <a:t>réalité, derrière les « attendus », on met en place pour l'université le principe </a:t>
            </a:r>
            <a:r>
              <a:rPr lang="fr-FR" dirty="0" smtClean="0"/>
              <a:t>du « </a:t>
            </a:r>
            <a:r>
              <a:rPr lang="fr-FR" dirty="0"/>
              <a:t>dossier de candidature » qui existe pour les CPGE, IUT…</a:t>
            </a:r>
          </a:p>
          <a:p>
            <a:endParaRPr lang="fr-FR" dirty="0"/>
          </a:p>
          <a:p>
            <a:endParaRPr lang="fr-F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
        <p:nvSpPr>
          <p:cNvPr id="2" name="Titre 1"/>
          <p:cNvSpPr>
            <a:spLocks noGrp="1"/>
          </p:cNvSpPr>
          <p:nvPr>
            <p:ph type="title"/>
          </p:nvPr>
        </p:nvSpPr>
        <p:spPr>
          <a:xfrm>
            <a:off x="457200" y="188640"/>
            <a:ext cx="8229600" cy="1512168"/>
          </a:xfrm>
        </p:spPr>
        <p:txBody>
          <a:bodyPr>
            <a:normAutofit fontScale="90000"/>
          </a:bodyPr>
          <a:lstStyle/>
          <a:p>
            <a:r>
              <a:rPr lang="fr-FR" b="1" dirty="0" smtClean="0"/>
              <a:t/>
            </a:r>
            <a:br>
              <a:rPr lang="fr-FR" b="1" dirty="0" smtClean="0"/>
            </a:br>
            <a:r>
              <a:rPr lang="fr-FR" b="1" dirty="0" smtClean="0"/>
              <a:t>Que </a:t>
            </a:r>
            <a:r>
              <a:rPr lang="fr-FR" b="1" dirty="0"/>
              <a:t>feront les élèves qui n’ont obtenu aucun de leurs vœux ?</a:t>
            </a:r>
            <a:r>
              <a:rPr lang="fr-FR" dirty="0"/>
              <a:t/>
            </a:r>
            <a:br>
              <a:rPr lang="fr-FR" dirty="0"/>
            </a:br>
            <a:endParaRPr lang="fr-FR" dirty="0"/>
          </a:p>
        </p:txBody>
      </p:sp>
      <p:sp>
        <p:nvSpPr>
          <p:cNvPr id="3" name="Espace réservé du contenu 2"/>
          <p:cNvSpPr>
            <a:spLocks noGrp="1"/>
          </p:cNvSpPr>
          <p:nvPr>
            <p:ph idx="1"/>
          </p:nvPr>
        </p:nvSpPr>
        <p:spPr>
          <a:xfrm>
            <a:off x="467544" y="1484784"/>
            <a:ext cx="8229600" cy="4525963"/>
          </a:xfrm>
        </p:spPr>
        <p:txBody>
          <a:bodyPr>
            <a:normAutofit fontScale="85000" lnSpcReduction="10000"/>
          </a:bodyPr>
          <a:lstStyle/>
          <a:p>
            <a:pPr algn="just">
              <a:buFontTx/>
              <a:buChar char="-"/>
            </a:pPr>
            <a:r>
              <a:rPr lang="fr-FR" dirty="0" smtClean="0"/>
              <a:t>une </a:t>
            </a:r>
            <a:r>
              <a:rPr lang="fr-FR" dirty="0"/>
              <a:t>commission académique d'accès au supérieur, présidée par le Recteur dans chaque « région académique », fera régulièrement le point sur les places disponibles à partir du mois de juin, et proposera aux élèves non affectés des </a:t>
            </a:r>
            <a:r>
              <a:rPr lang="fr-FR" dirty="0" smtClean="0"/>
              <a:t>solutions.</a:t>
            </a:r>
          </a:p>
          <a:p>
            <a:pPr algn="just">
              <a:buFontTx/>
              <a:buChar char="-"/>
            </a:pPr>
            <a:r>
              <a:rPr lang="fr-FR" dirty="0" smtClean="0"/>
              <a:t>Si </a:t>
            </a:r>
            <a:r>
              <a:rPr lang="fr-FR" dirty="0"/>
              <a:t>un candidat n'a de proposition sur aucun de ses vœux, la commission d'accès au supérieur lui propose une formation proche de ses vœux initiaux </a:t>
            </a:r>
          </a:p>
          <a:p>
            <a:pPr algn="just">
              <a:buNone/>
            </a:pPr>
            <a:r>
              <a:rPr lang="fr-FR" dirty="0"/>
              <a:t>- Le recteur a le droit d'inscrire </a:t>
            </a:r>
            <a:r>
              <a:rPr lang="fr-FR" dirty="0" smtClean="0"/>
              <a:t>un élève </a:t>
            </a:r>
            <a:r>
              <a:rPr lang="fr-FR" dirty="0"/>
              <a:t>dans les formations, d'autorité ; c'est lui qui fixe les capacités d'accueil des différentes formations.</a:t>
            </a:r>
          </a:p>
          <a:p>
            <a:endParaRPr lang="fr-F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 bref…</a:t>
            </a:r>
            <a:endParaRPr lang="fr-FR" dirty="0"/>
          </a:p>
        </p:txBody>
      </p:sp>
      <p:sp>
        <p:nvSpPr>
          <p:cNvPr id="3" name="Espace réservé du contenu 2"/>
          <p:cNvSpPr>
            <a:spLocks noGrp="1"/>
          </p:cNvSpPr>
          <p:nvPr>
            <p:ph idx="1"/>
          </p:nvPr>
        </p:nvSpPr>
        <p:spPr>
          <a:xfrm>
            <a:off x="467544" y="1340768"/>
            <a:ext cx="8229600" cy="4525963"/>
          </a:xfrm>
        </p:spPr>
        <p:txBody>
          <a:bodyPr/>
          <a:lstStyle/>
          <a:p>
            <a:pPr algn="just">
              <a:buNone/>
            </a:pPr>
            <a:r>
              <a:rPr lang="fr-FR" dirty="0"/>
              <a:t>On fait donc peser la charge de la sélection à la fac sur les </a:t>
            </a:r>
            <a:r>
              <a:rPr lang="fr-FR" dirty="0" smtClean="0"/>
              <a:t>professeurs </a:t>
            </a:r>
            <a:r>
              <a:rPr lang="fr-FR" dirty="0"/>
              <a:t>en lycée (en tout cas, on leur demande d'y participer) ; c'était le cas pour les formations sélectives, ça le devient pour les formations officiellement « non sélectives </a:t>
            </a:r>
            <a:r>
              <a:rPr lang="fr-FR" dirty="0" smtClean="0"/>
              <a:t>».</a:t>
            </a:r>
          </a:p>
          <a:p>
            <a:pPr algn="just">
              <a:buNone/>
            </a:pPr>
            <a:r>
              <a:rPr lang="fr-FR" dirty="0" smtClean="0"/>
              <a:t>On introduit donc bien plus de sélection pour les admissions post Bac !</a:t>
            </a:r>
            <a:endParaRPr lang="fr-FR" dirty="0"/>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018"/>
          </a:xfrm>
        </p:spPr>
        <p:txBody>
          <a:bodyPr>
            <a:normAutofit fontScale="90000"/>
          </a:bodyPr>
          <a:lstStyle/>
          <a:p>
            <a:endParaRPr lang="fr-FR" dirty="0"/>
          </a:p>
        </p:txBody>
      </p:sp>
      <p:sp>
        <p:nvSpPr>
          <p:cNvPr id="3" name="Espace réservé du contenu 2"/>
          <p:cNvSpPr>
            <a:spLocks noGrp="1"/>
          </p:cNvSpPr>
          <p:nvPr>
            <p:ph idx="1"/>
          </p:nvPr>
        </p:nvSpPr>
        <p:spPr>
          <a:xfrm>
            <a:off x="467544" y="1268760"/>
            <a:ext cx="8229600" cy="4525963"/>
          </a:xfrm>
        </p:spPr>
        <p:txBody>
          <a:bodyPr>
            <a:normAutofit fontScale="85000" lnSpcReduction="20000"/>
          </a:bodyPr>
          <a:lstStyle/>
          <a:p>
            <a:pPr algn="just">
              <a:buNone/>
            </a:pPr>
            <a:r>
              <a:rPr lang="fr-FR" dirty="0"/>
              <a:t>La précédente réforme du lycée est récente, elle s'est mise en place en Terminale en septembre 2012. Le SNES-FSU avait à l'époque contesté la globalisation des moyens horaires affectés au travail en groupe à effectif réduit et l'installation d'un accompagnement personnalisé protéiforme financé par la réduction des horaires disciplinaires. Une tentative de bilan de cette réforme avec la communauté éducative, au regard de ses </a:t>
            </a:r>
            <a:r>
              <a:rPr lang="fr-FR" dirty="0" smtClean="0"/>
              <a:t>objectifs – </a:t>
            </a:r>
            <a:r>
              <a:rPr lang="fr-FR" dirty="0"/>
              <a:t>pour nous contestables – s'est tenue au ministère au printemps 2016. Elle s'est soldée par un échec faute de poser le débat dans les termes qui conviennent : qu'attendons-nous du lycée ?</a:t>
            </a:r>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67544" y="1340768"/>
            <a:ext cx="8229600" cy="4525963"/>
          </a:xfrm>
        </p:spPr>
        <p:txBody>
          <a:bodyPr>
            <a:normAutofit fontScale="92500" lnSpcReduction="20000"/>
          </a:bodyPr>
          <a:lstStyle/>
          <a:p>
            <a:pPr algn="just">
              <a:buNone/>
            </a:pPr>
            <a:r>
              <a:rPr lang="fr-FR" dirty="0"/>
              <a:t>Pour le SNES-FSU, le lycée doit accueillir l'ensemble d'une génération dans le cadre d'une scolarité obligatoire menée à 18 ans, sans en rabattre sur les exigences envers la formation. Ce qui suppose de continuer à investir. Une réforme ne saurait être prétexte à suppression de personnels, qu'ils soient enseignants, de vie scolaire, d'orientation ou médico-sociaux. Les horaires disciplinaires doivent être maintenus, voire augmentés si le but est de réduire les inégalités et de lutter contre l'échec scolaire.</a:t>
            </a:r>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67544" y="1268760"/>
            <a:ext cx="8229600" cy="4525963"/>
          </a:xfrm>
        </p:spPr>
        <p:txBody>
          <a:bodyPr>
            <a:normAutofit fontScale="92500" lnSpcReduction="10000"/>
          </a:bodyPr>
          <a:lstStyle/>
          <a:p>
            <a:pPr algn="just">
              <a:buNone/>
            </a:pPr>
            <a:r>
              <a:rPr lang="fr-FR" dirty="0"/>
              <a:t>L'existence d’un lycée diversifié, avec ses trois voies de formation : voie générale, voie technologique, voie professionnelle, est une originalité du système éducatif français. La présence de la voie professionnelle et de la voie technologique au côté de la voie générale répond à une demande sociale, et est un élément majeur du service public de formation et de sa démocratisation. Mais dans le même temps, le phénomène de reproduction sociale perdure.</a:t>
            </a:r>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buNone/>
            </a:pPr>
            <a:r>
              <a:rPr lang="fr-FR" dirty="0"/>
              <a:t>Les séries doivent assurer le développement de la démocratisation : une série se construit à partir de dominantes, de disciplines dites d’appui qui doivent garder leur spécificité et contribuer à celle de la série. </a:t>
            </a:r>
            <a:r>
              <a:rPr lang="fr-FR" dirty="0" smtClean="0"/>
              <a:t>Elles doivent </a:t>
            </a:r>
            <a:r>
              <a:rPr lang="fr-FR" dirty="0"/>
              <a:t>dans le même temps </a:t>
            </a:r>
            <a:r>
              <a:rPr lang="fr-FR" dirty="0" smtClean="0"/>
              <a:t>permettre </a:t>
            </a:r>
            <a:r>
              <a:rPr lang="fr-FR" dirty="0"/>
              <a:t>l’acquisition de la culture commune.</a:t>
            </a:r>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67544" y="1340768"/>
            <a:ext cx="8229600" cy="4525963"/>
          </a:xfrm>
        </p:spPr>
        <p:txBody>
          <a:bodyPr>
            <a:normAutofit fontScale="92500" lnSpcReduction="20000"/>
          </a:bodyPr>
          <a:lstStyle/>
          <a:p>
            <a:pPr algn="just">
              <a:buNone/>
            </a:pPr>
            <a:r>
              <a:rPr lang="fr-FR" dirty="0"/>
              <a:t>En ce sens, </a:t>
            </a:r>
            <a:r>
              <a:rPr lang="fr-FR" b="1" dirty="0"/>
              <a:t>une organisation modulaire du lycée ne convient pas</a:t>
            </a:r>
            <a:r>
              <a:rPr lang="fr-FR" dirty="0"/>
              <a:t>. L’État se doit de proposer aux jeunes des parcours cohérents, lisibles par tous, qui permettent aux plus démunis d'entre eux face au système éducatif de se construire une formation qui ait du sens pour leur entrée dans l'enseignement supérieur ou dans le monde professionnel : les séries reposent sur ce principe de parcours cohérents, et évitent ainsi les spécialisations trop précoces et les parcours d'initiés implicites.</a:t>
            </a:r>
          </a:p>
          <a:p>
            <a:endParaRPr lang="fr-FR" dirty="0"/>
          </a:p>
        </p:txBody>
      </p:sp>
      <p:pic>
        <p:nvPicPr>
          <p:cNvPr id="4" name="Image 3" descr="snes aca.jpg"/>
          <p:cNvPicPr>
            <a:picLocks noChangeAspect="1"/>
          </p:cNvPicPr>
          <p:nvPr/>
        </p:nvPicPr>
        <p:blipFill>
          <a:blip r:embed="rId2" cstate="print"/>
          <a:stretch>
            <a:fillRect/>
          </a:stretch>
        </p:blipFill>
        <p:spPr>
          <a:xfrm>
            <a:off x="0" y="5379720"/>
            <a:ext cx="1609344" cy="147828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1746</Words>
  <Application>Microsoft Office PowerPoint</Application>
  <PresentationFormat>Affichage à l'écran (4:3)</PresentationFormat>
  <Paragraphs>138</Paragraphs>
  <Slides>48</Slides>
  <Notes>0</Notes>
  <HiddenSlides>0</HiddenSlides>
  <MMClips>0</MMClips>
  <ScaleCrop>false</ScaleCrop>
  <HeadingPairs>
    <vt:vector size="4" baseType="variant">
      <vt:variant>
        <vt:lpstr>Thème</vt:lpstr>
      </vt:variant>
      <vt:variant>
        <vt:i4>1</vt:i4>
      </vt:variant>
      <vt:variant>
        <vt:lpstr>Titres des diapositives</vt:lpstr>
      </vt:variant>
      <vt:variant>
        <vt:i4>48</vt:i4>
      </vt:variant>
    </vt:vector>
  </HeadingPairs>
  <TitlesOfParts>
    <vt:vector size="49" baseType="lpstr">
      <vt:lpstr>Thème Office</vt:lpstr>
      <vt:lpstr>     Le Bac et le Post-Bac</vt:lpstr>
      <vt:lpstr>    Réforme du Bac 2021</vt:lpstr>
      <vt:lpstr>Diapositive 3</vt:lpstr>
      <vt:lpstr>Diapositive 4</vt:lpstr>
      <vt:lpstr>Diapositive 5</vt:lpstr>
      <vt:lpstr>Diapositive 6</vt:lpstr>
      <vt:lpstr>Diapositive 7</vt:lpstr>
      <vt:lpstr>Diapositive 8</vt:lpstr>
      <vt:lpstr>Diapositive 9</vt:lpstr>
      <vt:lpstr>Diapositive 10</vt:lpstr>
      <vt:lpstr>Réorganisation de l’année</vt:lpstr>
      <vt:lpstr>L’année de seconde  </vt:lpstr>
      <vt:lpstr>1ère et Terminale</vt:lpstr>
      <vt:lpstr>Horaires </vt:lpstr>
      <vt:lpstr>Horaires des disciplines majeures </vt:lpstr>
      <vt:lpstr>Au choix : duos de "majeures" </vt:lpstr>
      <vt:lpstr>Diapositive 17</vt:lpstr>
      <vt:lpstr>Epreuves en 1ère ?</vt:lpstr>
      <vt:lpstr>Epreuves en terminale </vt:lpstr>
      <vt:lpstr>Juin</vt:lpstr>
      <vt:lpstr>Juin</vt:lpstr>
      <vt:lpstr>Diapositive 22</vt:lpstr>
      <vt:lpstr>Evaluation des autres disciplines ?</vt:lpstr>
      <vt:lpstr>Le lycée modulaire : c’est non !</vt:lpstr>
      <vt:lpstr>La fausse liberté des lycéens </vt:lpstr>
      <vt:lpstr>Concurrence des établissements</vt:lpstr>
      <vt:lpstr>Le déterminisme social</vt:lpstr>
      <vt:lpstr>Le choix des filières </vt:lpstr>
      <vt:lpstr>In fine ? Des économies !</vt:lpstr>
      <vt:lpstr>Diapositive 30</vt:lpstr>
      <vt:lpstr>Diapositive 31</vt:lpstr>
      <vt:lpstr>Diapositive 32</vt:lpstr>
      <vt:lpstr>Diapositive 33</vt:lpstr>
      <vt:lpstr>Diapositive 34</vt:lpstr>
      <vt:lpstr>Diapositive 35</vt:lpstr>
      <vt:lpstr>Diapositive 36</vt:lpstr>
      <vt:lpstr>Diapositive 37</vt:lpstr>
      <vt:lpstr>Diapositive 38</vt:lpstr>
      <vt:lpstr>L’année de Terminale </vt:lpstr>
      <vt:lpstr>Diapositive 40</vt:lpstr>
      <vt:lpstr>Diapositive 41</vt:lpstr>
      <vt:lpstr>calendrier  prévu </vt:lpstr>
      <vt:lpstr>Diapositive 43</vt:lpstr>
      <vt:lpstr>Taux réussite/taux insertion</vt:lpstr>
      <vt:lpstr>Les « attendus »</vt:lpstr>
      <vt:lpstr>Mais…en réalité ?</vt:lpstr>
      <vt:lpstr> Que feront les élèves qui n’ont obtenu aucun de leurs vœux ? </vt:lpstr>
      <vt:lpstr>En bref…</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Bac et le Post-Bac</dc:title>
  <dc:creator>langoureau</dc:creator>
  <cp:lastModifiedBy>galan</cp:lastModifiedBy>
  <cp:revision>17</cp:revision>
  <dcterms:created xsi:type="dcterms:W3CDTF">2018-01-09T12:38:33Z</dcterms:created>
  <dcterms:modified xsi:type="dcterms:W3CDTF">2018-01-12T15:21:04Z</dcterms:modified>
</cp:coreProperties>
</file>