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handoutMasterIdLst>
    <p:handoutMasterId r:id="rId26"/>
  </p:handoutMasterIdLst>
  <p:sldIdLst>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0080625" cy="7559675"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2" y="-426"/>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Arial Unicode MS" pitchFamily="2"/>
              <a:cs typeface="Mangal" pitchFamily="2"/>
            </a:endParaRPr>
          </a:p>
        </p:txBody>
      </p:sp>
      <p:sp>
        <p:nvSpPr>
          <p:cNvPr id="3" name="Espace réservé de la date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endParaRPr lang="fr-FR" sz="1400" b="0" i="0" u="none" strike="noStrike" kern="1200">
              <a:ln>
                <a:noFill/>
              </a:ln>
              <a:latin typeface="Arial" pitchFamily="18"/>
              <a:ea typeface="Arial Unicode MS" pitchFamily="2"/>
              <a:cs typeface="Mangal" pitchFamily="2"/>
            </a:endParaRPr>
          </a:p>
        </p:txBody>
      </p:sp>
      <p:sp>
        <p:nvSpPr>
          <p:cNvPr id="4" name="Espace réservé du pied de page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fr-FR" sz="1400" b="0" i="0" u="none" strike="noStrike" kern="1200">
              <a:ln>
                <a:noFill/>
              </a:ln>
              <a:latin typeface="Arial" pitchFamily="18"/>
              <a:ea typeface="Arial Unicode MS" pitchFamily="2"/>
              <a:cs typeface="Mangal" pitchFamily="2"/>
            </a:endParaRPr>
          </a:p>
        </p:txBody>
      </p:sp>
      <p:sp>
        <p:nvSpPr>
          <p:cNvPr id="5" name="Espace réservé du numéro de diapositive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fld id="{F8758BBF-F13F-4F35-BBCA-3DEDF1D6A6FA}" type="slidenum">
              <a:t>‹N°›</a:t>
            </a:fld>
            <a:endParaRPr lang="fr-FR" sz="1400" b="0" i="0" u="none" strike="noStrike" kern="1200">
              <a:ln>
                <a:noFill/>
              </a:ln>
              <a:latin typeface="Arial" pitchFamily="18"/>
              <a:ea typeface="Arial Unicode MS" pitchFamily="2"/>
              <a:cs typeface="Mangal"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Espace réservé des commentaires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4" name="Espace réservé de l'en-tête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fr-FR" sz="1400" kern="1200">
                <a:latin typeface="Times New Roman" pitchFamily="18"/>
                <a:ea typeface="Segoe UI" pitchFamily="2"/>
                <a:cs typeface="Tahoma" pitchFamily="2"/>
              </a:defRPr>
            </a:lvl1pPr>
          </a:lstStyle>
          <a:p>
            <a:pPr lvl="0"/>
            <a:endParaRPr lang="fr-FR"/>
          </a:p>
        </p:txBody>
      </p:sp>
      <p:sp>
        <p:nvSpPr>
          <p:cNvPr id="5" name="Espace réservé de la date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fr-FR" sz="1400" kern="1200">
                <a:latin typeface="Times New Roman" pitchFamily="18"/>
                <a:ea typeface="Segoe UI" pitchFamily="2"/>
                <a:cs typeface="Tahoma" pitchFamily="2"/>
              </a:defRPr>
            </a:lvl1pPr>
          </a:lstStyle>
          <a:p>
            <a:pPr lvl="0"/>
            <a:endParaRPr lang="fr-FR"/>
          </a:p>
        </p:txBody>
      </p:sp>
      <p:sp>
        <p:nvSpPr>
          <p:cNvPr id="6" name="Espace réservé du pied de page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fr-FR" sz="1400" kern="1200">
                <a:latin typeface="Times New Roman" pitchFamily="18"/>
                <a:ea typeface="Segoe UI" pitchFamily="2"/>
                <a:cs typeface="Tahoma" pitchFamily="2"/>
              </a:defRPr>
            </a:lvl1pPr>
          </a:lstStyle>
          <a:p>
            <a:pPr lvl="0"/>
            <a:endParaRPr lang="fr-FR"/>
          </a:p>
        </p:txBody>
      </p:sp>
      <p:sp>
        <p:nvSpPr>
          <p:cNvPr id="7" name="Espace réservé du numéro de diapositive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fr-FR" sz="1400" kern="1200">
                <a:latin typeface="Times New Roman" pitchFamily="18"/>
                <a:ea typeface="Segoe UI" pitchFamily="2"/>
                <a:cs typeface="Tahoma" pitchFamily="2"/>
              </a:defRPr>
            </a:lvl1pPr>
          </a:lstStyle>
          <a:p>
            <a:pPr lvl="0"/>
            <a:fld id="{8E194C3C-7BAA-42F4-A350-905D34777D8C}" type="slidenum">
              <a:t>‹N°›</a:t>
            </a:fld>
            <a:endParaRPr lang="fr-FR"/>
          </a:p>
        </p:txBody>
      </p:sp>
    </p:spTree>
  </p:cSld>
  <p:clrMap bg1="lt1" tx1="dk1" bg2="lt2" tx2="dk2" accent1="accent1" accent2="accent2" accent3="accent3" accent4="accent4" accent5="accent5" accent6="accent6" hlink="hlink" folHlink="folHlink"/>
  <p:notesStyle>
    <a:lvl1pPr marL="216000" marR="0" indent="-216000" rtl="0" hangingPunct="0">
      <a:tabLst/>
      <a:defRPr lang="fr-FR" sz="2000" b="0" i="0" u="none" strike="noStrike" kern="1200">
        <a:ln>
          <a:noFill/>
        </a:ln>
        <a:latin typeface="Arial" pitchFamily="18"/>
        <a:ea typeface="Arial Unicode MS"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1312863" y="1027113"/>
            <a:ext cx="4933950" cy="3700462"/>
          </a:xfrm>
          <a:solidFill>
            <a:srgbClr val="729FCF"/>
          </a:solidFill>
          <a:ln w="25400">
            <a:solidFill>
              <a:srgbClr val="3465AF"/>
            </a:solidFill>
            <a:prstDash val="solid"/>
          </a:ln>
        </p:spPr>
      </p:sp>
      <p:sp>
        <p:nvSpPr>
          <p:cNvPr id="3" name="Espace réservé des commentaires 2"/>
          <p:cNvSpPr txBox="1">
            <a:spLocks noGrp="1"/>
          </p:cNvSpPr>
          <p:nvPr>
            <p:ph type="body" sz="quarter" idx="1"/>
          </p:nvPr>
        </p:nvSpPr>
        <p:spPr>
          <a:xfrm>
            <a:off x="1169640" y="5086800"/>
            <a:ext cx="5226120" cy="4107240"/>
          </a:xfrm>
        </p:spPr>
        <p:txBody>
          <a:bodyPr>
            <a:spAutoFit/>
          </a:bodyPr>
          <a:lstStyle/>
          <a:p>
            <a:endParaRPr lang="fr-FR" sz="2400">
              <a:solidFill>
                <a:srgbClr val="000000"/>
              </a:solidFill>
              <a:latin typeface="Thorndale" pitchFamily="18"/>
              <a:ea typeface="Segoe UI" pitchFamily="2"/>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F0689476-2449-4A75-975B-6D702F25CFBD}" type="slidenum">
              <a:t>‹N°›</a:t>
            </a:fld>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602216CA-BB1B-4A7D-99B8-5B16657DB779}" type="slidenum">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850" y="301625"/>
            <a:ext cx="226695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03238" y="301625"/>
            <a:ext cx="6653212"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99D4716C-3E03-4D3F-81E6-654FE173394E}" type="slidenum">
              <a:t>‹N°›</a:t>
            </a:fld>
            <a:endParaRPr lang="fr-F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822325" y="2138363"/>
            <a:ext cx="4132263"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06988" y="2138363"/>
            <a:ext cx="413385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Tree>
  </p:cSld>
  <p:clrMapOvr>
    <a:masterClrMapping/>
  </p:clrMapOvr>
  <p:transition/>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852B7799-2614-4877-8CDD-C992BA6EF6E2}" type="slidenum">
              <a:t>‹N°›</a:t>
            </a:fld>
            <a:endParaRPr lang="fr-F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97725" y="700088"/>
            <a:ext cx="2151063" cy="62007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741363" y="700088"/>
            <a:ext cx="6303962" cy="62007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43A5FD28-4063-4D98-8C07-6C2BD9AE2D96}" type="slidenum">
              <a:t>‹N°›</a:t>
            </a:fld>
            <a:endParaRPr 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03238" y="1768475"/>
            <a:ext cx="4359275"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14913" y="1768475"/>
            <a:ext cx="4359275"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8BE173BC-9279-42F3-96F7-7ADA1BD88CC4}" type="slidenum">
              <a:t>‹N°›</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lvl="0"/>
            <a:endParaRPr lang="fr-FR"/>
          </a:p>
        </p:txBody>
      </p:sp>
      <p:sp>
        <p:nvSpPr>
          <p:cNvPr id="8" name="Espace réservé du pied de page 7"/>
          <p:cNvSpPr>
            <a:spLocks noGrp="1"/>
          </p:cNvSpPr>
          <p:nvPr>
            <p:ph type="ftr" sz="quarter" idx="11"/>
          </p:nvPr>
        </p:nvSpPr>
        <p:spPr/>
        <p:txBody>
          <a:bodyPr/>
          <a:lstStyle/>
          <a:p>
            <a:pPr lvl="0"/>
            <a:endParaRPr lang="fr-FR"/>
          </a:p>
        </p:txBody>
      </p:sp>
      <p:sp>
        <p:nvSpPr>
          <p:cNvPr id="9" name="Espace réservé du numéro de diapositive 8"/>
          <p:cNvSpPr>
            <a:spLocks noGrp="1"/>
          </p:cNvSpPr>
          <p:nvPr>
            <p:ph type="sldNum" sz="quarter" idx="12"/>
          </p:nvPr>
        </p:nvSpPr>
        <p:spPr/>
        <p:txBody>
          <a:bodyPr/>
          <a:lstStyle/>
          <a:p>
            <a:pPr lvl="0"/>
            <a:fld id="{E1C2C035-41C1-4471-9FB1-EB588FB7843D}" type="slidenum">
              <a:t>‹N°›</a:t>
            </a:fld>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lvl="0"/>
            <a:endParaRPr lang="fr-FR"/>
          </a:p>
        </p:txBody>
      </p:sp>
      <p:sp>
        <p:nvSpPr>
          <p:cNvPr id="4" name="Espace réservé du pied de page 3"/>
          <p:cNvSpPr>
            <a:spLocks noGrp="1"/>
          </p:cNvSpPr>
          <p:nvPr>
            <p:ph type="ftr" sz="quarter" idx="11"/>
          </p:nvPr>
        </p:nvSpPr>
        <p:spPr/>
        <p:txBody>
          <a:bodyPr/>
          <a:lstStyle/>
          <a:p>
            <a:pPr lvl="0"/>
            <a:endParaRPr lang="fr-FR"/>
          </a:p>
        </p:txBody>
      </p:sp>
      <p:sp>
        <p:nvSpPr>
          <p:cNvPr id="5" name="Espace réservé du numéro de diapositive 4"/>
          <p:cNvSpPr>
            <a:spLocks noGrp="1"/>
          </p:cNvSpPr>
          <p:nvPr>
            <p:ph type="sldNum" sz="quarter" idx="12"/>
          </p:nvPr>
        </p:nvSpPr>
        <p:spPr/>
        <p:txBody>
          <a:bodyPr/>
          <a:lstStyle/>
          <a:p>
            <a:pPr lvl="0"/>
            <a:fld id="{DB8A11BB-3739-4FC7-B2F0-7C283E593E1C}" type="slidenum">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fr-FR"/>
          </a:p>
        </p:txBody>
      </p:sp>
      <p:sp>
        <p:nvSpPr>
          <p:cNvPr id="3" name="Espace réservé du pied de page 2"/>
          <p:cNvSpPr>
            <a:spLocks noGrp="1"/>
          </p:cNvSpPr>
          <p:nvPr>
            <p:ph type="ftr" sz="quarter" idx="11"/>
          </p:nvPr>
        </p:nvSpPr>
        <p:spPr/>
        <p:txBody>
          <a:bodyPr/>
          <a:lstStyle/>
          <a:p>
            <a:pPr lvl="0"/>
            <a:endParaRPr lang="fr-FR"/>
          </a:p>
        </p:txBody>
      </p:sp>
      <p:sp>
        <p:nvSpPr>
          <p:cNvPr id="4" name="Espace réservé du numéro de diapositive 3"/>
          <p:cNvSpPr>
            <a:spLocks noGrp="1"/>
          </p:cNvSpPr>
          <p:nvPr>
            <p:ph type="sldNum" sz="quarter" idx="12"/>
          </p:nvPr>
        </p:nvSpPr>
        <p:spPr/>
        <p:txBody>
          <a:bodyPr/>
          <a:lstStyle/>
          <a:p>
            <a:pPr lvl="0"/>
            <a:fld id="{6E4DA957-E2E5-477B-AF44-CB6D352CFF96}" type="slidenum">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79BEEB46-3E8A-4DEB-B11A-6CDF9F568A45}" type="slidenum">
              <a:t>‹N°›</a:t>
            </a:fld>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B43D685E-AA03-410B-BB8C-1F6F69CF3271}" type="slidenum">
              <a:t>‹N°›</a:t>
            </a:fld>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txBox="1">
            <a:spLocks noGrp="1"/>
          </p:cNvSpPr>
          <p:nvPr>
            <p:ph type="title"/>
          </p:nvPr>
        </p:nvSpPr>
        <p:spPr>
          <a:xfrm>
            <a:off x="503999" y="30132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fr-FR"/>
          </a:p>
        </p:txBody>
      </p:sp>
      <p:sp>
        <p:nvSpPr>
          <p:cNvPr id="3" name="Espace réservé du texte 2"/>
          <p:cNvSpPr txBox="1">
            <a:spLocks noGrp="1"/>
          </p:cNvSpPr>
          <p:nvPr>
            <p:ph type="body" idx="1"/>
          </p:nvPr>
        </p:nvSpPr>
        <p:spPr>
          <a:xfrm>
            <a:off x="503999" y="1769040"/>
            <a:ext cx="8870040" cy="4384440"/>
          </a:xfrm>
          <a:prstGeom prst="rect">
            <a:avLst/>
          </a:prstGeom>
          <a:noFill/>
          <a:ln>
            <a:noFill/>
          </a:ln>
        </p:spPr>
        <p:txBody>
          <a:bodyPr lIns="0" tIns="0" rIns="0" bIns="0"/>
          <a:lstStyle>
            <a:defPPr marL="432000" lvl="0" indent="-324000">
              <a:spcBef>
                <a:spcPts val="0"/>
              </a:spcBef>
              <a:spcAft>
                <a:spcPts val="1417"/>
              </a:spcAft>
              <a:buSzPct val="45000"/>
              <a:buFont typeface="StarSymbol"/>
              <a:buNone/>
              <a:defRPr lang="fr-FR" sz="2400" b="0" i="0" u="none" strike="noStrike" kern="1200">
                <a:ln>
                  <a:noFill/>
                </a:ln>
                <a:latin typeface="Arial" pitchFamily="18"/>
                <a:ea typeface="Arial Unicode MS" pitchFamily="2"/>
                <a:cs typeface="Mangal" pitchFamily="2"/>
              </a:defRPr>
            </a:defPPr>
            <a:lvl1pPr marL="432000" lvl="0" indent="-324000">
              <a:spcBef>
                <a:spcPts val="0"/>
              </a:spcBef>
              <a:spcAft>
                <a:spcPts val="1417"/>
              </a:spcAft>
              <a:buSzPct val="45000"/>
              <a:buFont typeface="StarSymbol"/>
              <a:buChar char="●"/>
              <a:defRPr lang="fr-FR" sz="2400" b="0" i="0" u="none" strike="noStrike" kern="1200">
                <a:ln>
                  <a:noFill/>
                </a:ln>
                <a:latin typeface="Arial" pitchFamily="18"/>
                <a:ea typeface="Arial Unicode MS" pitchFamily="2"/>
                <a:cs typeface="Mangal" pitchFamily="2"/>
              </a:defRPr>
            </a:lvl1pPr>
            <a:lvl2pPr marL="864000" lvl="1" indent="-324000">
              <a:spcBef>
                <a:spcPts val="0"/>
              </a:spcBef>
              <a:spcAft>
                <a:spcPts val="1134"/>
              </a:spcAft>
              <a:buSzPct val="75000"/>
              <a:buFont typeface="StarSymbol"/>
              <a:buChar char="–"/>
              <a:defRPr lang="fr-FR" sz="2800" b="0" i="0" u="none" strike="noStrike" kern="1200">
                <a:ln>
                  <a:noFill/>
                </a:ln>
                <a:latin typeface="Arial" pitchFamily="18"/>
                <a:ea typeface="Arial Unicode MS" pitchFamily="2"/>
                <a:cs typeface="Mangal" pitchFamily="2"/>
              </a:defRPr>
            </a:lvl2pPr>
            <a:lvl3pPr marL="1295999" lvl="2" indent="-288000">
              <a:spcBef>
                <a:spcPts val="0"/>
              </a:spcBef>
              <a:spcAft>
                <a:spcPts val="850"/>
              </a:spcAft>
              <a:buSzPct val="45000"/>
              <a:buFont typeface="StarSymbol"/>
              <a:buChar char="●"/>
              <a:defRPr lang="fr-FR" sz="2400" b="0" i="0" u="none" strike="noStrike" kern="1200">
                <a:ln>
                  <a:noFill/>
                </a:ln>
                <a:latin typeface="Arial" pitchFamily="18"/>
                <a:ea typeface="Arial Unicode MS" pitchFamily="2"/>
                <a:cs typeface="Mangal" pitchFamily="2"/>
              </a:defRPr>
            </a:lvl3pPr>
            <a:lvl4pPr marL="1728000" lvl="3" indent="-216000">
              <a:spcBef>
                <a:spcPts val="0"/>
              </a:spcBef>
              <a:spcAft>
                <a:spcPts val="567"/>
              </a:spcAft>
              <a:buSzPct val="75000"/>
              <a:buFont typeface="StarSymbol"/>
              <a:buChar char="–"/>
              <a:defRPr lang="fr-FR" sz="2000" b="0" i="0" u="none" strike="noStrike" kern="1200">
                <a:ln>
                  <a:noFill/>
                </a:ln>
                <a:latin typeface="Arial" pitchFamily="18"/>
                <a:ea typeface="Arial Unicode MS" pitchFamily="2"/>
                <a:cs typeface="Mangal" pitchFamily="2"/>
              </a:defRPr>
            </a:lvl4pPr>
            <a:lvl5pPr marL="2160000" lvl="4" indent="-216000">
              <a:spcBef>
                <a:spcPts val="0"/>
              </a:spcBef>
              <a:spcAft>
                <a:spcPts val="283"/>
              </a:spcAft>
              <a:buSzPct val="45000"/>
              <a:buFont typeface="StarSymbol"/>
              <a:buChar char="●"/>
              <a:defRPr lang="fr-FR" sz="2000" b="0" i="0" u="none" strike="noStrike" kern="1200">
                <a:ln>
                  <a:noFill/>
                </a:ln>
                <a:latin typeface="Arial" pitchFamily="18"/>
                <a:ea typeface="Arial Unicode MS" pitchFamily="2"/>
                <a:cs typeface="Mangal" pitchFamily="2"/>
              </a:defRPr>
            </a:lvl5pPr>
            <a:lvl6pPr marL="2592000" lvl="5" indent="-216000">
              <a:spcBef>
                <a:spcPts val="0"/>
              </a:spcBef>
              <a:spcAft>
                <a:spcPts val="283"/>
              </a:spcAft>
              <a:buSzPct val="45000"/>
              <a:buFont typeface="StarSymbol"/>
              <a:buChar char="●"/>
              <a:defRPr lang="fr-FR" sz="2000" b="0" i="0" u="none" strike="noStrike" kern="1200">
                <a:ln>
                  <a:noFill/>
                </a:ln>
                <a:latin typeface="Arial" pitchFamily="18"/>
                <a:ea typeface="Arial Unicode MS" pitchFamily="2"/>
                <a:cs typeface="Mangal" pitchFamily="2"/>
              </a:defRPr>
            </a:lvl6pPr>
            <a:lvl7pPr marL="3024000" lvl="6" indent="-216000">
              <a:spcBef>
                <a:spcPts val="0"/>
              </a:spcBef>
              <a:spcAft>
                <a:spcPts val="283"/>
              </a:spcAft>
              <a:buSzPct val="45000"/>
              <a:buFont typeface="StarSymbol"/>
              <a:buChar char="●"/>
              <a:defRPr lang="fr-FR" sz="2000" b="0" i="0" u="none" strike="noStrike" kern="1200">
                <a:ln>
                  <a:noFill/>
                </a:ln>
                <a:latin typeface="Arial" pitchFamily="18"/>
                <a:ea typeface="Arial Unicode MS" pitchFamily="2"/>
                <a:cs typeface="Mangal" pitchFamily="2"/>
              </a:defRPr>
            </a:lvl7pPr>
            <a:lvl8pPr marL="3456000" lvl="7" indent="-216000">
              <a:spcBef>
                <a:spcPts val="0"/>
              </a:spcBef>
              <a:spcAft>
                <a:spcPts val="283"/>
              </a:spcAft>
              <a:buSzPct val="45000"/>
              <a:buFont typeface="StarSymbol"/>
              <a:buChar char="●"/>
              <a:defRPr lang="fr-FR" sz="2000" b="0" i="0" u="none" strike="noStrike" kern="1200">
                <a:ln>
                  <a:noFill/>
                </a:ln>
                <a:latin typeface="Arial" pitchFamily="18"/>
                <a:ea typeface="Arial Unicode MS" pitchFamily="2"/>
                <a:cs typeface="Mangal" pitchFamily="2"/>
              </a:defRPr>
            </a:lvl8pPr>
            <a:lvl9pPr marL="3887999" lvl="8" indent="-216000">
              <a:spcBef>
                <a:spcPts val="0"/>
              </a:spcBef>
              <a:spcAft>
                <a:spcPts val="283"/>
              </a:spcAft>
              <a:buSzPct val="45000"/>
              <a:buFont typeface="StarSymbol"/>
              <a:buChar char="●"/>
              <a:defRPr lang="fr-FR" sz="2000" b="0" i="0" u="none" strike="noStrike" kern="1200">
                <a:ln>
                  <a:noFill/>
                </a:ln>
                <a:latin typeface="Arial" pitchFamily="18"/>
                <a:ea typeface="Arial Unicode MS" pitchFamily="2"/>
                <a:cs typeface="Mangal" pitchFamily="2"/>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txBox="1">
            <a:spLocks noGrp="1"/>
          </p:cNvSpPr>
          <p:nvPr>
            <p:ph type="dt" sz="half" idx="2"/>
          </p:nvPr>
        </p:nvSpPr>
        <p:spPr>
          <a:xfrm>
            <a:off x="503999" y="6887160"/>
            <a:ext cx="2348280" cy="521280"/>
          </a:xfrm>
          <a:prstGeom prst="rect">
            <a:avLst/>
          </a:prstGeom>
          <a:noFill/>
          <a:ln>
            <a:noFill/>
          </a:ln>
        </p:spPr>
        <p:txBody>
          <a:bodyPr lIns="0" tIns="0" rIns="0" bIns="0" anchorCtr="0"/>
          <a:lstStyle>
            <a:lvl1pPr lvl="0" rtl="0" hangingPunct="0">
              <a:buNone/>
              <a:tabLst/>
              <a:defRPr lang="fr-FR" sz="1400" kern="1200">
                <a:latin typeface="Times New Roman" pitchFamily="18"/>
                <a:ea typeface="Segoe UI" pitchFamily="2"/>
                <a:cs typeface="Tahoma" pitchFamily="2"/>
              </a:defRPr>
            </a:lvl1pPr>
          </a:lstStyle>
          <a:p>
            <a:pPr lvl="0"/>
            <a:endParaRPr lang="fr-FR"/>
          </a:p>
        </p:txBody>
      </p:sp>
      <p:sp>
        <p:nvSpPr>
          <p:cNvPr id="5" name="Espace réservé du pied de page 4"/>
          <p:cNvSpPr txBox="1">
            <a:spLocks noGrp="1"/>
          </p:cNvSpPr>
          <p:nvPr>
            <p:ph type="ftr" sz="quarter" idx="3"/>
          </p:nvPr>
        </p:nvSpPr>
        <p:spPr>
          <a:xfrm>
            <a:off x="3447360" y="6887160"/>
            <a:ext cx="3195000" cy="521280"/>
          </a:xfrm>
          <a:prstGeom prst="rect">
            <a:avLst/>
          </a:prstGeom>
          <a:noFill/>
          <a:ln>
            <a:noFill/>
          </a:ln>
        </p:spPr>
        <p:txBody>
          <a:bodyPr lIns="0" tIns="0" rIns="0" bIns="0" anchorCtr="0"/>
          <a:lstStyle>
            <a:lvl1pPr lvl="0" algn="ctr" rtl="0" hangingPunct="0">
              <a:buNone/>
              <a:tabLst/>
              <a:defRPr lang="fr-FR" sz="1400" kern="1200">
                <a:latin typeface="Times New Roman" pitchFamily="18"/>
                <a:ea typeface="Segoe UI" pitchFamily="2"/>
                <a:cs typeface="Tahoma" pitchFamily="2"/>
              </a:defRPr>
            </a:lvl1pPr>
          </a:lstStyle>
          <a:p>
            <a:pPr lvl="0"/>
            <a:endParaRPr lang="fr-FR"/>
          </a:p>
        </p:txBody>
      </p:sp>
      <p:sp>
        <p:nvSpPr>
          <p:cNvPr id="6" name="Espace réservé du numéro de diapositive 5"/>
          <p:cNvSpPr txBox="1">
            <a:spLocks noGrp="1"/>
          </p:cNvSpPr>
          <p:nvPr>
            <p:ph type="sldNum" sz="quarter" idx="4"/>
          </p:nvPr>
        </p:nvSpPr>
        <p:spPr>
          <a:xfrm>
            <a:off x="7227360" y="6887160"/>
            <a:ext cx="2348280" cy="521280"/>
          </a:xfrm>
          <a:prstGeom prst="rect">
            <a:avLst/>
          </a:prstGeom>
          <a:noFill/>
          <a:ln>
            <a:noFill/>
          </a:ln>
        </p:spPr>
        <p:txBody>
          <a:bodyPr lIns="0" tIns="0" rIns="0" bIns="0" anchorCtr="0"/>
          <a:lstStyle>
            <a:lvl1pPr lvl="0" algn="r" rtl="0" hangingPunct="0">
              <a:buNone/>
              <a:tabLst/>
              <a:defRPr lang="fr-FR" sz="1400" kern="1200">
                <a:latin typeface="Times New Roman" pitchFamily="18"/>
                <a:ea typeface="Segoe UI" pitchFamily="2"/>
                <a:cs typeface="Tahoma" pitchFamily="2"/>
              </a:defRPr>
            </a:lvl1pPr>
          </a:lstStyle>
          <a:p>
            <a:pPr lvl="0"/>
            <a:fld id="{EA99CE19-99EF-49D0-B730-AA2BB1A3FAED}" type="slidenum">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hangingPunct="0">
        <a:tabLst/>
        <a:defRPr lang="fr-FR" sz="2400" b="0" i="0" u="none" strike="noStrike" kern="1200">
          <a:ln>
            <a:noFill/>
          </a:ln>
          <a:latin typeface="Arial" pitchFamily="18"/>
          <a:ea typeface="Arial Unicode MS" pitchFamily="2"/>
          <a:cs typeface="Mangal" pitchFamily="2"/>
        </a:defRPr>
      </a:lvl1pPr>
    </p:titleStyle>
    <p:bodyStyle>
      <a:lvl1pPr rtl="0" hangingPunct="0">
        <a:spcBef>
          <a:spcPts val="0"/>
        </a:spcBef>
        <a:spcAft>
          <a:spcPts val="1417"/>
        </a:spcAft>
        <a:tabLst/>
        <a:defRPr lang="fr-FR" sz="2400" b="0" i="0" u="none" strike="noStrike" kern="1200">
          <a:ln>
            <a:noFill/>
          </a:ln>
          <a:latin typeface="Arial" pitchFamily="18"/>
          <a:ea typeface="Arial Unicode MS"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
          <p:cNvPicPr>
            <a:picLocks noChangeAspect="1"/>
          </p:cNvPicPr>
          <p:nvPr/>
        </p:nvPicPr>
        <p:blipFill>
          <a:blip r:embed="rId13" cstate="print">
            <a:alphaModFix/>
            <a:lum/>
          </a:blip>
          <a:srcRect/>
          <a:stretch>
            <a:fillRect/>
          </a:stretch>
        </p:blipFill>
        <p:spPr>
          <a:xfrm>
            <a:off x="-360" y="-360"/>
            <a:ext cx="10080000" cy="7560000"/>
          </a:xfrm>
          <a:prstGeom prst="rect">
            <a:avLst/>
          </a:prstGeom>
          <a:noFill/>
          <a:ln>
            <a:noFill/>
          </a:ln>
        </p:spPr>
      </p:pic>
      <p:sp>
        <p:nvSpPr>
          <p:cNvPr id="3" name="Espace réservé du titre 2"/>
          <p:cNvSpPr txBox="1">
            <a:spLocks noGrp="1"/>
          </p:cNvSpPr>
          <p:nvPr>
            <p:ph type="title"/>
          </p:nvPr>
        </p:nvSpPr>
        <p:spPr>
          <a:xfrm>
            <a:off x="740879" y="699480"/>
            <a:ext cx="8607960" cy="126216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fr-FR"/>
          </a:p>
        </p:txBody>
      </p:sp>
      <p:sp>
        <p:nvSpPr>
          <p:cNvPr id="4" name="Espace réservé du texte 3"/>
          <p:cNvSpPr txBox="1">
            <a:spLocks noGrp="1"/>
          </p:cNvSpPr>
          <p:nvPr>
            <p:ph type="body" idx="1"/>
          </p:nvPr>
        </p:nvSpPr>
        <p:spPr>
          <a:xfrm>
            <a:off x="822600" y="2137680"/>
            <a:ext cx="8418240" cy="4762799"/>
          </a:xfrm>
          <a:prstGeom prst="rect">
            <a:avLst/>
          </a:prstGeom>
          <a:noFill/>
          <a:ln>
            <a:noFill/>
          </a:ln>
        </p:spPr>
        <p:txBody>
          <a:bodyPr lIns="0" tIns="0" rIns="0" bIns="0"/>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rtl="0" hangingPunct="0">
        <a:tabLst/>
        <a:defRPr lang="fr-FR" sz="2400" b="1" i="1" u="none" strike="noStrike">
          <a:ln>
            <a:noFill/>
          </a:ln>
          <a:solidFill>
            <a:srgbClr val="99284C"/>
          </a:solidFill>
          <a:latin typeface="Albany" pitchFamily="34"/>
          <a:ea typeface="Segoe UI" pitchFamily="2"/>
          <a:cs typeface="Tahoma" pitchFamily="2"/>
        </a:defRPr>
      </a:lvl1pPr>
    </p:titleStyle>
    <p:bodyStyle>
      <a:lvl1pPr marL="0" marR="0" indent="0" algn="l" rtl="0" hangingPunct="0">
        <a:spcBef>
          <a:spcPts val="0"/>
        </a:spcBef>
        <a:spcAft>
          <a:spcPts val="0"/>
        </a:spcAft>
        <a:tabLst/>
        <a:defRPr lang="fr-FR" sz="2400" b="0" i="0" u="none" strike="noStrike">
          <a:ln>
            <a:noFill/>
          </a:ln>
          <a:solidFill>
            <a:srgbClr val="333333"/>
          </a:solidFill>
          <a:latin typeface="Albany" pitchFamily="34"/>
          <a:ea typeface="Segoe UI" pitchFamily="2"/>
          <a:cs typeface="Tahoma" pitchFamily="2"/>
        </a:defRPr>
      </a:lvl1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18.xml"/><Relationship Id="rId5" Type="http://schemas.openxmlformats.org/officeDocument/2006/relationships/image" Target="../media/image2.png"/><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name="page4">
    <p:spTree>
      <p:nvGrpSpPr>
        <p:cNvPr id="1" name=""/>
        <p:cNvGrpSpPr/>
        <p:nvPr/>
      </p:nvGrpSpPr>
      <p:grpSpPr>
        <a:xfrm>
          <a:off x="0" y="0"/>
          <a:ext cx="0" cy="0"/>
          <a:chOff x="0" y="0"/>
          <a:chExt cx="0" cy="0"/>
        </a:xfrm>
      </p:grpSpPr>
      <p:sp>
        <p:nvSpPr>
          <p:cNvPr id="3" name="ZoneTexte 2"/>
          <p:cNvSpPr txBox="1"/>
          <p:nvPr/>
        </p:nvSpPr>
        <p:spPr>
          <a:xfrm>
            <a:off x="216000" y="288000"/>
            <a:ext cx="9576000" cy="7010999"/>
          </a:xfrm>
          <a:prstGeom prst="rect">
            <a:avLst/>
          </a:prstGeom>
          <a:noFill/>
          <a:ln>
            <a:noFill/>
          </a:ln>
        </p:spPr>
        <p:txBody>
          <a:bodyPr vert="horz" wrap="none" lIns="90000" tIns="45000" rIns="90000" bIns="45000"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p:txBody>
      </p:sp>
      <p:sp>
        <p:nvSpPr>
          <p:cNvPr id="4" name="ZoneTexte 3"/>
          <p:cNvSpPr txBox="1"/>
          <p:nvPr/>
        </p:nvSpPr>
        <p:spPr>
          <a:xfrm>
            <a:off x="576000" y="648000"/>
            <a:ext cx="9216000" cy="10073519"/>
          </a:xfrm>
          <a:prstGeom prst="rect">
            <a:avLst/>
          </a:prstGeom>
          <a:noFill/>
          <a:ln>
            <a:noFill/>
          </a:ln>
        </p:spPr>
        <p:txBody>
          <a:bodyPr vert="horz" wrap="none" lIns="90000" tIns="45000" rIns="90000" bIns="45000"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pPr>
            <a:endParaRPr lang="fr-FR" sz="9600" b="0" i="0" u="none" strike="noStrike" kern="1200">
              <a:ln>
                <a:noFill/>
              </a:ln>
              <a:latin typeface="Arial" pitchFamily="18"/>
              <a:ea typeface="Arial Unicode MS" pitchFamily="2"/>
              <a:cs typeface="Mangal" pitchFamily="2"/>
            </a:endParaRPr>
          </a:p>
          <a:p>
            <a:pPr marL="0" marR="0" lvl="0" indent="0" algn="ctr" rtl="0" hangingPunct="0">
              <a:lnSpc>
                <a:spcPct val="100000"/>
              </a:lnSpc>
              <a:spcBef>
                <a:spcPts val="0"/>
              </a:spcBef>
              <a:spcAft>
                <a:spcPts val="0"/>
              </a:spcAft>
              <a:buNone/>
              <a:tabLst/>
            </a:pPr>
            <a:r>
              <a:rPr lang="fr-FR" sz="9600" b="0" i="0" u="none" strike="noStrike" kern="1200">
                <a:ln>
                  <a:noFill/>
                </a:ln>
                <a:latin typeface="Arial" pitchFamily="18"/>
                <a:ea typeface="Arial Unicode MS" pitchFamily="2"/>
                <a:cs typeface="Mangal" pitchFamily="2"/>
              </a:rPr>
              <a:t>Le rôle du S1</a:t>
            </a:r>
          </a:p>
          <a:p>
            <a:pPr marL="0" marR="0" lvl="0" indent="0" algn="ctr" rtl="0" hangingPunct="0">
              <a:lnSpc>
                <a:spcPct val="100000"/>
              </a:lnSpc>
              <a:spcBef>
                <a:spcPts val="0"/>
              </a:spcBef>
              <a:spcAft>
                <a:spcPts val="0"/>
              </a:spcAft>
              <a:buNone/>
              <a:tabLst/>
            </a:pPr>
            <a:r>
              <a:rPr lang="fr-FR" sz="9600" b="0" i="0" u="none" strike="noStrike" kern="1200">
                <a:ln>
                  <a:noFill/>
                </a:ln>
                <a:latin typeface="Arial" pitchFamily="18"/>
                <a:ea typeface="Arial Unicode MS" pitchFamily="2"/>
                <a:cs typeface="Mangal" pitchFamily="2"/>
              </a:rPr>
              <a:t>et des élus</a:t>
            </a: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p:txBody>
      </p:sp>
      <p:pic>
        <p:nvPicPr>
          <p:cNvPr id="5" name="Picture 4" descr="LogoSNE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name="page13">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Le rôle du S1</a:t>
            </a:r>
          </a:p>
        </p:txBody>
      </p:sp>
      <p:sp>
        <p:nvSpPr>
          <p:cNvPr id="3" name="Espace réservé du texte 2"/>
          <p:cNvSpPr txBox="1">
            <a:spLocks noGrp="1"/>
          </p:cNvSpPr>
          <p:nvPr>
            <p:ph type="body" idx="4294967295"/>
          </p:nvPr>
        </p:nvSpPr>
        <p:spPr>
          <a:xfrm>
            <a:off x="822600" y="2137680"/>
            <a:ext cx="84182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r>
              <a:rPr lang="fr-FR"/>
              <a:t>Être présent partout où on discute du métier, des conditions d'enseignement et de travail...</a:t>
            </a:r>
          </a:p>
          <a:p>
            <a:pPr lvl="0"/>
            <a:r>
              <a:rPr lang="fr-FR"/>
              <a:t>Construire un rapport de forces pour que les propositions faites par le conseil pédagogique au CA soient celles des collègues et de leurs élus.</a:t>
            </a:r>
          </a:p>
          <a:p>
            <a:pPr lvl="0"/>
            <a:r>
              <a:rPr lang="fr-FR"/>
              <a:t>Veiller à ce que le CA ne soit jamais dessaisi.</a:t>
            </a:r>
          </a:p>
        </p:txBody>
      </p:sp>
      <p:pic>
        <p:nvPicPr>
          <p:cNvPr id="4" name=""/>
          <p:cNvPicPr>
            <a:picLocks noChangeAspect="1"/>
          </p:cNvPicPr>
          <p:nvPr/>
        </p:nvPicPr>
        <p:blipFill>
          <a:blip r:embed="rId3" cstate="print">
            <a:alphaModFix/>
            <a:lum/>
          </a:blip>
          <a:srcRect/>
          <a:stretch>
            <a:fillRect/>
          </a:stretch>
        </p:blipFill>
        <p:spPr>
          <a:xfrm>
            <a:off x="432000" y="349920"/>
            <a:ext cx="2664000" cy="141912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name="page14">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Lors du conseil pédagogique</a:t>
            </a:r>
          </a:p>
        </p:txBody>
      </p:sp>
      <p:sp>
        <p:nvSpPr>
          <p:cNvPr id="3" name="Espace réservé du texte 2"/>
          <p:cNvSpPr txBox="1">
            <a:spLocks noGrp="1"/>
          </p:cNvSpPr>
          <p:nvPr>
            <p:ph type="body" idx="4294967295"/>
          </p:nvPr>
        </p:nvSpPr>
        <p:spPr>
          <a:xfrm>
            <a:off x="503999" y="1769040"/>
            <a:ext cx="8870040" cy="442836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r>
              <a:rPr lang="fr-FR" sz="2600"/>
              <a:t>Bien faire remonter les demandes, remarques et préoccupations exprimés par les collègues lors de l'HIS</a:t>
            </a:r>
          </a:p>
          <a:p>
            <a:pPr lvl="0"/>
            <a:r>
              <a:rPr lang="fr-FR" sz="2600"/>
              <a:t>Poser toutes les questions lorsqu'un point du projet du TRMD reste obscure</a:t>
            </a:r>
          </a:p>
          <a:p>
            <a:pPr lvl="0"/>
            <a:r>
              <a:rPr lang="fr-FR" sz="2600"/>
              <a:t>Vérifier que tous les horaires réglementaires sont bien respectés</a:t>
            </a:r>
          </a:p>
          <a:p>
            <a:pPr lvl="0"/>
            <a:r>
              <a:rPr lang="fr-FR" sz="2600"/>
              <a:t>Toujours favoriser le disciplinaire par rapport aux autres dispositifs</a:t>
            </a:r>
          </a:p>
          <a:p>
            <a:pPr lvl="0"/>
            <a:r>
              <a:rPr lang="fr-FR" sz="2600"/>
              <a:t>Ne pas entrer dans un débat qui pourrait opposer les disciplines</a:t>
            </a:r>
          </a:p>
          <a:p>
            <a:pPr lvl="0"/>
            <a:r>
              <a:rPr lang="fr-FR" sz="2600"/>
              <a:t>Faire un compte-rendu syndical du CP (même rapide), si possible avant celui de l'administration..</a:t>
            </a:r>
          </a:p>
        </p:txBody>
      </p:sp>
      <p:pic>
        <p:nvPicPr>
          <p:cNvPr id="4" name=""/>
          <p:cNvPicPr>
            <a:picLocks noChangeAspect="1"/>
          </p:cNvPicPr>
          <p:nvPr/>
        </p:nvPicPr>
        <p:blipFill>
          <a:blip r:embed="rId3" cstate="print">
            <a:alphaModFix/>
            <a:lum/>
          </a:blip>
          <a:srcRect/>
          <a:stretch>
            <a:fillRect/>
          </a:stretch>
        </p:blipFill>
        <p:spPr>
          <a:xfrm>
            <a:off x="352440" y="568440"/>
            <a:ext cx="1015559" cy="1015559"/>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name="page15">
    <p:spTree>
      <p:nvGrpSpPr>
        <p:cNvPr id="1" name=""/>
        <p:cNvGrpSpPr/>
        <p:nvPr/>
      </p:nvGrpSpPr>
      <p:grpSpPr>
        <a:xfrm>
          <a:off x="0" y="0"/>
          <a:ext cx="0" cy="0"/>
          <a:chOff x="0" y="0"/>
          <a:chExt cx="0" cy="0"/>
        </a:xfrm>
      </p:grpSpPr>
      <p:sp>
        <p:nvSpPr>
          <p:cNvPr id="2" name="ZoneTexte 1"/>
          <p:cNvSpPr txBox="1"/>
          <p:nvPr/>
        </p:nvSpPr>
        <p:spPr>
          <a:xfrm>
            <a:off x="1007999" y="864000"/>
            <a:ext cx="8352000" cy="5985720"/>
          </a:xfrm>
          <a:prstGeom prst="rect">
            <a:avLst/>
          </a:prstGeom>
          <a:noFill/>
          <a:ln>
            <a:noFill/>
          </a:ln>
        </p:spPr>
        <p:txBody>
          <a:bodyPr vert="horz" wrap="none" lIns="90000" tIns="45000" rIns="90000" bIns="45000"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a:p>
            <a:pPr marL="0" marR="0" lvl="0" indent="0" rtl="0" hangingPunct="0">
              <a:lnSpc>
                <a:spcPct val="100000"/>
              </a:lnSpc>
              <a:spcBef>
                <a:spcPts val="0"/>
              </a:spcBef>
              <a:spcAft>
                <a:spcPts val="0"/>
              </a:spcAft>
              <a:buNone/>
              <a:tabLst/>
            </a:pPr>
            <a:endParaRPr lang="fr-FR" sz="1800" b="0" i="0" u="none" strike="noStrike" kern="1200">
              <a:ln>
                <a:noFill/>
              </a:ln>
              <a:latin typeface="Arial" pitchFamily="18"/>
              <a:ea typeface="Arial Unicode MS" pitchFamily="2"/>
              <a:cs typeface="Mangal" pitchFamily="2"/>
            </a:endParaRPr>
          </a:p>
        </p:txBody>
      </p:sp>
      <p:sp>
        <p:nvSpPr>
          <p:cNvPr id="3" name="Espace réservé du texte 2"/>
          <p:cNvSpPr txBox="1">
            <a:spLocks noGrp="1"/>
          </p:cNvSpPr>
          <p:nvPr>
            <p:ph type="body" idx="4294967295"/>
          </p:nvPr>
        </p:nvSpPr>
        <p:spPr>
          <a:xfrm>
            <a:off x="822600" y="2137680"/>
            <a:ext cx="84182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ctr">
              <a:buNone/>
            </a:pPr>
            <a:r>
              <a:rPr lang="fr-FR" sz="8000" b="1"/>
              <a:t>La Commission</a:t>
            </a:r>
          </a:p>
          <a:p>
            <a:pPr lvl="0" algn="ctr">
              <a:buNone/>
            </a:pPr>
            <a:r>
              <a:rPr lang="fr-FR" sz="8000" b="1"/>
              <a:t>permanente</a:t>
            </a:r>
          </a:p>
        </p:txBody>
      </p:sp>
      <p:pic>
        <p:nvPicPr>
          <p:cNvPr id="4" name="Picture 4" descr="LogoSNE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name="page16">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Sa composition</a:t>
            </a:r>
          </a:p>
        </p:txBody>
      </p:sp>
      <p:sp>
        <p:nvSpPr>
          <p:cNvPr id="3" name="Espace réservé du texte 2"/>
          <p:cNvSpPr txBox="1">
            <a:spLocks noGrp="1"/>
          </p:cNvSpPr>
          <p:nvPr>
            <p:ph type="body" idx="4294967295"/>
          </p:nvPr>
        </p:nvSpPr>
        <p:spPr>
          <a:xfrm>
            <a:off x="503999" y="1769040"/>
            <a:ext cx="921600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r>
              <a:rPr lang="fr-FR" sz="2000" b="1">
                <a:latin typeface="FranklinGothic-Book" pitchFamily="32"/>
              </a:rPr>
              <a:t>Articles R.421-37 à 40</a:t>
            </a:r>
          </a:p>
          <a:p>
            <a:pPr lvl="0">
              <a:buNone/>
            </a:pPr>
            <a:r>
              <a:rPr lang="fr-FR" sz="2000" b="1">
                <a:latin typeface="FranklinGothic-Book" pitchFamily="32"/>
              </a:rPr>
              <a:t>Sa composition est tripartite et elle compte 12 membres élus parmi les membres titulaires ou suppléants du CA. Des suppléants nominatifs sont élus pour les représentants des personnels et des usagers.</a:t>
            </a:r>
          </a:p>
          <a:p>
            <a:pPr lvl="0">
              <a:buNone/>
            </a:pPr>
            <a:r>
              <a:rPr lang="fr-FR" sz="2000" b="1"/>
              <a:t>• 4 membres de droit : le chef d’établissement, un adjoint désigné par le chef d’établissement, le gestionnaire,</a:t>
            </a:r>
          </a:p>
          <a:p>
            <a:pPr lvl="0">
              <a:buNone/>
            </a:pPr>
            <a:r>
              <a:rPr lang="fr-FR" sz="2000" b="1"/>
              <a:t>un représentant de la collectivité de rattachement.</a:t>
            </a:r>
          </a:p>
          <a:p>
            <a:pPr lvl="0">
              <a:buNone/>
            </a:pPr>
            <a:r>
              <a:rPr lang="fr-FR" sz="2000" b="1"/>
              <a:t>• 4 représentants des personnels : 3 enseignants(1), 1 ATOSS.</a:t>
            </a:r>
          </a:p>
          <a:p>
            <a:pPr lvl="0">
              <a:buNone/>
            </a:pPr>
            <a:r>
              <a:rPr lang="fr-FR" sz="2000" b="1"/>
              <a:t>• 4 représentants des usagers : 3 parents et 1 élève en collège, 2 parents et 2 élèves en lycée.</a:t>
            </a:r>
          </a:p>
          <a:p>
            <a:pPr lvl="0">
              <a:buNone/>
            </a:pPr>
            <a:r>
              <a:rPr lang="fr-FR" sz="2000" b="1"/>
              <a:t>(1) Aucun CPE n’est membre de droit de la CP et il n’y a plus que trois enseignants au lieu de quatre, mais la composition tripartite est respectée.</a:t>
            </a:r>
          </a:p>
          <a:p>
            <a:pPr lvl="0">
              <a:buNone/>
            </a:pPr>
            <a:endParaRPr lang="fr-FR" sz="1000">
              <a:latin typeface="FranklinGothic-Book" pitchFamily="32"/>
            </a:endParaRPr>
          </a:p>
          <a:p>
            <a:pPr lvl="0">
              <a:buNone/>
            </a:pPr>
            <a:endParaRPr lang="fr-FR" sz="1000">
              <a:latin typeface="FranklinGothic-Book" pitchFamily="32"/>
            </a:endParaRPr>
          </a:p>
          <a:p>
            <a:pPr lvl="0">
              <a:buNone/>
            </a:pPr>
            <a:endParaRPr lang="fr-FR" sz="1000">
              <a:latin typeface="FranklinGothic-Book" pitchFamily="32"/>
            </a:endParaRPr>
          </a:p>
        </p:txBody>
      </p:sp>
      <p:pic>
        <p:nvPicPr>
          <p:cNvPr id="4" name=""/>
          <p:cNvPicPr>
            <a:picLocks noChangeAspect="1"/>
          </p:cNvPicPr>
          <p:nvPr/>
        </p:nvPicPr>
        <p:blipFill>
          <a:blip r:embed="rId3" cstate="print">
            <a:alphaModFix/>
            <a:lum/>
          </a:blip>
          <a:srcRect/>
          <a:stretch>
            <a:fillRect/>
          </a:stretch>
        </p:blipFill>
        <p:spPr>
          <a:xfrm>
            <a:off x="1308960" y="301320"/>
            <a:ext cx="1427040" cy="131688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name="page17">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Son fonctionnement</a:t>
            </a:r>
          </a:p>
        </p:txBody>
      </p:sp>
      <p:sp>
        <p:nvSpPr>
          <p:cNvPr id="3" name="Espace réservé du texte 2"/>
          <p:cNvSpPr txBox="1">
            <a:spLocks noGrp="1"/>
          </p:cNvSpPr>
          <p:nvPr>
            <p:ph type="body" idx="4294967295"/>
          </p:nvPr>
        </p:nvSpPr>
        <p:spPr>
          <a:xfrm>
            <a:off x="360000" y="1769040"/>
            <a:ext cx="90140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endParaRPr lang="fr-FR" sz="2800">
              <a:effectLst>
                <a:outerShdw dist="17961" dir="2700000">
                  <a:scrgbClr r="0" g="0" b="0"/>
                </a:outerShdw>
              </a:effectLst>
              <a:latin typeface="FranklinGothic-Book" pitchFamily="32"/>
            </a:endParaRPr>
          </a:p>
          <a:p>
            <a:pPr lvl="0"/>
            <a:r>
              <a:rPr lang="fr-FR" sz="2800">
                <a:effectLst>
                  <a:outerShdw dist="17961" dir="2700000">
                    <a:scrgbClr r="0" g="0" b="0"/>
                  </a:outerShdw>
                </a:effectLst>
                <a:latin typeface="FranklinGothic-Book" pitchFamily="32"/>
              </a:rPr>
              <a:t>Elle instruit les questions concernant l' autonomie de l’établissement. Cette instruction est obligatoire concernant les questions relevant de l’autonomie pédagogique de l’établissement.</a:t>
            </a:r>
          </a:p>
          <a:p>
            <a:pPr lvl="0"/>
            <a:r>
              <a:rPr lang="fr-FR" sz="2800">
                <a:effectLst>
                  <a:outerShdw dist="17961" dir="2700000">
                    <a:scrgbClr r="0" g="0" b="0"/>
                  </a:outerShdw>
                </a:effectLst>
                <a:latin typeface="FranklinGothic-Book" pitchFamily="32"/>
              </a:rPr>
              <a:t>Elle doit être convoquée au moins quatre ou cinq jours ouvrables avant le CA. La convocation doit être accompagnée de tous les documents nécessaires.</a:t>
            </a:r>
          </a:p>
        </p:txBody>
      </p:sp>
      <p:pic>
        <p:nvPicPr>
          <p:cNvPr id="4" name=""/>
          <p:cNvPicPr>
            <a:picLocks noChangeAspect="1"/>
          </p:cNvPicPr>
          <p:nvPr/>
        </p:nvPicPr>
        <p:blipFill>
          <a:blip r:embed="rId3" cstate="print">
            <a:alphaModFix/>
            <a:lum/>
          </a:blip>
          <a:srcRect/>
          <a:stretch>
            <a:fillRect/>
          </a:stretch>
        </p:blipFill>
        <p:spPr>
          <a:xfrm>
            <a:off x="437399" y="135000"/>
            <a:ext cx="1427040" cy="131688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name="page18">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503999" y="250920"/>
            <a:ext cx="9071640" cy="6229080"/>
          </a:xfrm>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sz="9600"/>
              <a:t>Le CA</a:t>
            </a:r>
          </a:p>
        </p:txBody>
      </p:sp>
      <p:pic>
        <p:nvPicPr>
          <p:cNvPr id="3" name="Picture 4" descr="LogoSNE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name="page19">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Ses compétences</a:t>
            </a:r>
          </a:p>
        </p:txBody>
      </p:sp>
      <p:sp>
        <p:nvSpPr>
          <p:cNvPr id="3" name="Espace réservé du texte 2"/>
          <p:cNvSpPr txBox="1">
            <a:spLocks noGrp="1"/>
          </p:cNvSpPr>
          <p:nvPr>
            <p:ph type="body" idx="4294967295"/>
          </p:nvPr>
        </p:nvSpPr>
        <p:spPr>
          <a:xfrm>
            <a:off x="503999" y="1769040"/>
            <a:ext cx="928800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just">
              <a:buNone/>
            </a:pPr>
            <a:endParaRPr lang="fr-FR">
              <a:effectLst>
                <a:outerShdw dist="17961" dir="2700000">
                  <a:scrgbClr r="0" g="0" b="0"/>
                </a:outerShdw>
              </a:effectLst>
              <a:latin typeface="FranklinGothic-Book" pitchFamily="32"/>
            </a:endParaRPr>
          </a:p>
          <a:p>
            <a:pPr lvl="0" algn="just">
              <a:buNone/>
            </a:pPr>
            <a:r>
              <a:rPr lang="fr-FR">
                <a:effectLst>
                  <a:outerShdw dist="17961" dir="2700000">
                    <a:scrgbClr r="0" g="0" b="0"/>
                  </a:outerShdw>
                </a:effectLst>
                <a:latin typeface="FranklinGothic-Book" pitchFamily="32"/>
              </a:rPr>
              <a:t>La </a:t>
            </a:r>
            <a:r>
              <a:rPr lang="fr-FR" u="sng">
                <a:effectLst>
                  <a:outerShdw dist="17961" dir="2700000">
                    <a:scrgbClr r="0" g="0" b="0"/>
                  </a:outerShdw>
                </a:effectLst>
                <a:latin typeface="FranklinGothic-Book" pitchFamily="32"/>
              </a:rPr>
              <a:t>répartition</a:t>
            </a:r>
            <a:r>
              <a:rPr lang="fr-FR">
                <a:effectLst>
                  <a:outerShdw dist="17961" dir="2700000">
                    <a:scrgbClr r="0" g="0" b="0"/>
                  </a:outerShdw>
                </a:effectLst>
                <a:latin typeface="FranklinGothic-Book" pitchFamily="32"/>
              </a:rPr>
              <a:t> doit obligatoirement être soumise au vote du CA.</a:t>
            </a:r>
          </a:p>
          <a:p>
            <a:pPr lvl="0" algn="just">
              <a:buNone/>
            </a:pPr>
            <a:r>
              <a:rPr lang="fr-FR">
                <a:effectLst>
                  <a:outerShdw dist="17961" dir="2700000">
                    <a:scrgbClr r="0" g="0" b="0"/>
                  </a:outerShdw>
                </a:effectLst>
                <a:latin typeface="FranklinGothic-Book" pitchFamily="32"/>
              </a:rPr>
              <a:t>Le S1, les élus au CA, ne doivent pas se laisser enfermer dans la DHG, même si les chefs d’établissement rappellent que l’on vote la répartition et non le montant de la dotation.</a:t>
            </a:r>
          </a:p>
          <a:p>
            <a:pPr lvl="0" algn="just">
              <a:buNone/>
            </a:pPr>
            <a:r>
              <a:rPr lang="fr-FR">
                <a:effectLst>
                  <a:outerShdw dist="17961" dir="2700000">
                    <a:scrgbClr r="0" g="0" b="0"/>
                  </a:outerShdw>
                </a:effectLst>
                <a:latin typeface="FranklinGothic-Book" pitchFamily="32"/>
              </a:rPr>
              <a:t>Une dotation insuffisante ne permet pas une bonne répartition !</a:t>
            </a:r>
          </a:p>
          <a:p>
            <a:pPr lvl="0">
              <a:buNone/>
            </a:pPr>
            <a:endParaRPr lang="fr-FR" sz="2800">
              <a:latin typeface="FranklinGothic-Book" pitchFamily="32"/>
            </a:endParaRPr>
          </a:p>
        </p:txBody>
      </p:sp>
      <p:pic>
        <p:nvPicPr>
          <p:cNvPr id="4" name=""/>
          <p:cNvPicPr>
            <a:picLocks noChangeAspect="1"/>
          </p:cNvPicPr>
          <p:nvPr/>
        </p:nvPicPr>
        <p:blipFill>
          <a:blip r:embed="rId3" cstate="print">
            <a:alphaModFix/>
            <a:lum/>
          </a:blip>
          <a:srcRect/>
          <a:stretch>
            <a:fillRect/>
          </a:stretch>
        </p:blipFill>
        <p:spPr>
          <a:xfrm>
            <a:off x="792000" y="576000"/>
            <a:ext cx="1800000" cy="79200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name="page20">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Les documents</a:t>
            </a:r>
          </a:p>
        </p:txBody>
      </p:sp>
      <p:sp>
        <p:nvSpPr>
          <p:cNvPr id="3" name="Espace réservé du texte 2"/>
          <p:cNvSpPr txBox="1">
            <a:spLocks noGrp="1"/>
          </p:cNvSpPr>
          <p:nvPr>
            <p:ph type="body" idx="4294967295"/>
          </p:nvPr>
        </p:nvSpPr>
        <p:spPr>
          <a:xfrm>
            <a:off x="792000" y="1563480"/>
            <a:ext cx="9072000" cy="431928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r>
              <a:rPr lang="fr-FR" sz="1000" dirty="0">
                <a:solidFill>
                  <a:srgbClr val="FFFFFF"/>
                </a:solidFill>
                <a:latin typeface="FranklinGothic-Heavy" pitchFamily="32"/>
              </a:rPr>
              <a:t>LES DOCUMENTS QUI DOIVENT ÊTRE REMIS AUX ÉLUS</a:t>
            </a:r>
          </a:p>
          <a:p>
            <a:pPr lvl="0">
              <a:buNone/>
            </a:pPr>
            <a:r>
              <a:rPr lang="fr-FR" b="1" dirty="0">
                <a:solidFill>
                  <a:srgbClr val="000000"/>
                </a:solidFill>
                <a:latin typeface="FranklinGothic-Book" pitchFamily="32"/>
              </a:rPr>
              <a:t>1. Les informations globales (provenant du rectorat ou du DASEN ) :</a:t>
            </a:r>
            <a:r>
              <a:rPr lang="fr-FR" dirty="0">
                <a:solidFill>
                  <a:srgbClr val="000000"/>
                </a:solidFill>
                <a:latin typeface="FranklinGothic-Book" pitchFamily="32"/>
              </a:rPr>
              <a:t> Les prévisions d’effectifs par niveau/série/voie de formation. La DHG en heures-postes et HSA, le H/E, voire parfois des attributions spécifiques.</a:t>
            </a:r>
          </a:p>
          <a:p>
            <a:pPr lvl="0">
              <a:buNone/>
            </a:pPr>
            <a:r>
              <a:rPr lang="fr-FR" b="1" dirty="0">
                <a:solidFill>
                  <a:srgbClr val="000000"/>
                </a:solidFill>
                <a:latin typeface="FranklinGothic-Book" pitchFamily="32"/>
              </a:rPr>
              <a:t>2. Les propositions de </a:t>
            </a:r>
            <a:r>
              <a:rPr lang="fr-FR" b="1" dirty="0">
                <a:solidFill>
                  <a:srgbClr val="000000"/>
                </a:solidFill>
                <a:latin typeface="FranklinGothic-Demi" pitchFamily="32"/>
              </a:rPr>
              <a:t>structures</a:t>
            </a:r>
            <a:r>
              <a:rPr lang="fr-FR" dirty="0">
                <a:solidFill>
                  <a:srgbClr val="000000"/>
                </a:solidFill>
                <a:latin typeface="FranklinGothic-Demi" pitchFamily="32"/>
              </a:rPr>
              <a:t> </a:t>
            </a:r>
            <a:r>
              <a:rPr lang="fr-FR" dirty="0">
                <a:solidFill>
                  <a:srgbClr val="000000"/>
                </a:solidFill>
                <a:latin typeface="FranklinGothic-Heavy" pitchFamily="32"/>
              </a:rPr>
              <a:t>(du chef d’établissement) : </a:t>
            </a:r>
            <a:r>
              <a:rPr lang="fr-FR" dirty="0">
                <a:solidFill>
                  <a:srgbClr val="000000"/>
                </a:solidFill>
                <a:latin typeface="FranklinGothic-Book" pitchFamily="32"/>
              </a:rPr>
              <a:t>Le tableau du nombre de classes avec l’attribution des heures par discipline.</a:t>
            </a:r>
          </a:p>
          <a:p>
            <a:pPr lvl="0">
              <a:buNone/>
            </a:pPr>
            <a:r>
              <a:rPr lang="fr-FR" i="1" dirty="0">
                <a:solidFill>
                  <a:srgbClr val="000000"/>
                </a:solidFill>
                <a:latin typeface="FranklinGothic-BookOblique" pitchFamily="32"/>
              </a:rPr>
              <a:t>N.B. </a:t>
            </a:r>
            <a:r>
              <a:rPr lang="fr-FR" dirty="0">
                <a:solidFill>
                  <a:srgbClr val="000000"/>
                </a:solidFill>
                <a:latin typeface="FranklinGothic-Book" pitchFamily="32"/>
              </a:rPr>
              <a:t>: Demander plusieurs propositions</a:t>
            </a:r>
          </a:p>
          <a:p>
            <a:pPr lvl="0">
              <a:buNone/>
            </a:pPr>
            <a:r>
              <a:rPr lang="fr-FR" dirty="0">
                <a:solidFill>
                  <a:srgbClr val="000000"/>
                </a:solidFill>
                <a:latin typeface="FranklinGothic-Book" pitchFamily="32"/>
              </a:rPr>
              <a:t>3. </a:t>
            </a:r>
            <a:r>
              <a:rPr lang="fr-FR" dirty="0">
                <a:solidFill>
                  <a:srgbClr val="000000"/>
                </a:solidFill>
                <a:latin typeface="FranklinGothic-Demi" pitchFamily="32"/>
              </a:rPr>
              <a:t>Le TRMD : </a:t>
            </a:r>
            <a:r>
              <a:rPr lang="fr-FR" dirty="0">
                <a:solidFill>
                  <a:srgbClr val="000000"/>
                </a:solidFill>
                <a:latin typeface="FranklinGothic-Book" pitchFamily="32"/>
              </a:rPr>
              <a:t>Tableau de répartition des moyens.</a:t>
            </a:r>
            <a:r>
              <a:rPr lang="fr-FR" dirty="0">
                <a:solidFill>
                  <a:srgbClr val="000000"/>
                </a:solidFill>
                <a:latin typeface="FranklinGothic-Demi" pitchFamily="32"/>
              </a:rPr>
              <a:t> </a:t>
            </a:r>
            <a:r>
              <a:rPr lang="fr-FR" dirty="0">
                <a:solidFill>
                  <a:srgbClr val="000000"/>
                </a:solidFill>
                <a:latin typeface="FranklinGothic-Book" pitchFamily="32"/>
              </a:rPr>
              <a:t>En plus des heures d’enseignement, il faut compter les heures de décharge. (postes définitifs ou blocs de moyens provisoires).</a:t>
            </a:r>
          </a:p>
          <a:p>
            <a:pPr lvl="0">
              <a:buNone/>
            </a:pPr>
            <a:r>
              <a:rPr lang="fr-FR" dirty="0">
                <a:solidFill>
                  <a:srgbClr val="000000"/>
                </a:solidFill>
                <a:latin typeface="FranklinGothic-Book" pitchFamily="32"/>
              </a:rPr>
              <a:t>Le tableau  part des besoins par discipline (</a:t>
            </a:r>
            <a:r>
              <a:rPr lang="fr-FR" i="1" dirty="0">
                <a:solidFill>
                  <a:srgbClr val="000000"/>
                </a:solidFill>
                <a:latin typeface="FranklinGothic-BookOblique" pitchFamily="32"/>
              </a:rPr>
              <a:t>cf. </a:t>
            </a:r>
            <a:r>
              <a:rPr lang="fr-FR" dirty="0">
                <a:solidFill>
                  <a:srgbClr val="000000"/>
                </a:solidFill>
                <a:latin typeface="FranklinGothic-Book" pitchFamily="32"/>
              </a:rPr>
              <a:t>structures) et compare avec les moyens fixes dont dispose l’établissement : il fait apparaître la répartition par discipline des HSA, les excédents ou les besoins en heures postes</a:t>
            </a:r>
          </a:p>
          <a:p>
            <a:pPr lvl="0">
              <a:buNone/>
            </a:pPr>
            <a:endParaRPr lang="fr-FR" sz="2000" dirty="0">
              <a:solidFill>
                <a:srgbClr val="000000"/>
              </a:solidFill>
              <a:latin typeface="FranklinGothic-Book" pitchFamily="32"/>
            </a:endParaRPr>
          </a:p>
        </p:txBody>
      </p:sp>
      <p:pic>
        <p:nvPicPr>
          <p:cNvPr id="4" name=""/>
          <p:cNvPicPr>
            <a:picLocks noChangeAspect="1"/>
          </p:cNvPicPr>
          <p:nvPr/>
        </p:nvPicPr>
        <p:blipFill>
          <a:blip r:embed="rId3" cstate="print">
            <a:alphaModFix/>
            <a:lum/>
          </a:blip>
          <a:srcRect/>
          <a:stretch>
            <a:fillRect/>
          </a:stretch>
        </p:blipFill>
        <p:spPr>
          <a:xfrm>
            <a:off x="1007999" y="296280"/>
            <a:ext cx="1267920" cy="143172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712720" y="6660157"/>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name="page21">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               Créations/suppressions de postes</a:t>
            </a:r>
          </a:p>
        </p:txBody>
      </p:sp>
      <p:sp>
        <p:nvSpPr>
          <p:cNvPr id="3" name="Espace réservé du texte 2"/>
          <p:cNvSpPr txBox="1">
            <a:spLocks noGrp="1"/>
          </p:cNvSpPr>
          <p:nvPr>
            <p:ph type="body" idx="4294967295"/>
          </p:nvPr>
        </p:nvSpPr>
        <p:spPr>
          <a:xfrm>
            <a:off x="503999" y="1769040"/>
            <a:ext cx="88700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just">
              <a:buNone/>
            </a:pPr>
            <a:r>
              <a:rPr lang="fr-FR">
                <a:effectLst>
                  <a:outerShdw dist="17961" dir="2700000">
                    <a:scrgbClr r="0" g="0" b="0"/>
                  </a:outerShdw>
                </a:effectLst>
                <a:latin typeface="FranklinGothic-Book" pitchFamily="32"/>
              </a:rPr>
              <a:t>En même temps que le chef d’établissement présente au CA son projet de répartition de la DHG, il doit lui soumettre les conséquences sur les postes : créations, suppressions, propositions de complément de service demandé ou rendu. Cela figure dans le Tableau récapitulatif des moyens par discipline (TRMD).</a:t>
            </a:r>
          </a:p>
        </p:txBody>
      </p:sp>
      <p:pic>
        <p:nvPicPr>
          <p:cNvPr id="4" name=""/>
          <p:cNvPicPr>
            <a:picLocks noChangeAspect="1"/>
          </p:cNvPicPr>
          <p:nvPr/>
        </p:nvPicPr>
        <p:blipFill>
          <a:blip r:embed="rId3" cstate="print">
            <a:alphaModFix/>
            <a:lum/>
          </a:blip>
          <a:srcRect/>
          <a:stretch>
            <a:fillRect/>
          </a:stretch>
        </p:blipFill>
        <p:spPr>
          <a:xfrm>
            <a:off x="1296000" y="69840"/>
            <a:ext cx="1007999" cy="169920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name="page22">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Comment et sur quoi intervenir ? 1</a:t>
            </a:r>
          </a:p>
        </p:txBody>
      </p:sp>
      <p:sp>
        <p:nvSpPr>
          <p:cNvPr id="3" name="Espace réservé du texte 2"/>
          <p:cNvSpPr txBox="1">
            <a:spLocks noGrp="1"/>
          </p:cNvSpPr>
          <p:nvPr>
            <p:ph type="body" idx="4294967295"/>
          </p:nvPr>
        </p:nvSpPr>
        <p:spPr>
          <a:xfrm>
            <a:off x="503999" y="1563480"/>
            <a:ext cx="9288000" cy="49766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just">
              <a:buNone/>
            </a:pPr>
            <a:endParaRPr lang="fr-FR" sz="2600" dirty="0">
              <a:effectLst>
                <a:outerShdw dist="17961" dir="2700000">
                  <a:scrgbClr r="0" g="0" b="0"/>
                </a:outerShdw>
              </a:effectLst>
              <a:latin typeface="FranklinGothic-Book" pitchFamily="32"/>
            </a:endParaRPr>
          </a:p>
          <a:p>
            <a:pPr lvl="0" algn="just"/>
            <a:r>
              <a:rPr lang="fr-FR" sz="2600" dirty="0">
                <a:effectLst>
                  <a:outerShdw dist="17961" dir="2700000">
                    <a:scrgbClr r="0" g="0" b="0"/>
                  </a:outerShdw>
                </a:effectLst>
                <a:latin typeface="FranklinGothic-Book" pitchFamily="32"/>
              </a:rPr>
              <a:t>Faire que les propositions en matière pédagogique soient bien celles des équipes pédagogiques et non celles du chef d’établissement ni celles qui émaneraient du conseil pédagogique et seraient contestées ;</a:t>
            </a:r>
          </a:p>
          <a:p>
            <a:pPr lvl="0" algn="just"/>
            <a:r>
              <a:rPr lang="fr-FR" sz="2600" dirty="0">
                <a:effectLst>
                  <a:outerShdw dist="17961" dir="2700000">
                    <a:scrgbClr r="0" g="0" b="0"/>
                  </a:outerShdw>
                </a:effectLst>
                <a:latin typeface="FranklinGothic-Book" pitchFamily="32"/>
              </a:rPr>
              <a:t> tout faire pour empêcher la disparition des postes définitifs implantés, pour que les disciplines « fragiles » résistent mieux et continuent à être enseignées,</a:t>
            </a:r>
          </a:p>
          <a:p>
            <a:pPr lvl="0" algn="just"/>
            <a:r>
              <a:rPr lang="fr-FR" sz="2600" dirty="0">
                <a:effectLst>
                  <a:outerShdw dist="17961" dir="2700000">
                    <a:scrgbClr r="0" g="0" b="0"/>
                  </a:outerShdw>
                </a:effectLst>
                <a:latin typeface="FranklinGothic-Book" pitchFamily="32"/>
              </a:rPr>
              <a:t>pour limiter le volume des HSA dans toutes les disciplines et particulièrement dans les disciplines menacées en demandant leur transformation en heures postes ;</a:t>
            </a:r>
          </a:p>
          <a:p>
            <a:pPr lvl="0" algn="just"/>
            <a:endParaRPr lang="fr-FR" dirty="0">
              <a:solidFill>
                <a:srgbClr val="FF0000"/>
              </a:solidFill>
              <a:effectLst>
                <a:outerShdw dist="17961" dir="2700000">
                  <a:scrgbClr r="0" g="0" b="0"/>
                </a:outerShdw>
              </a:effectLst>
              <a:latin typeface="FranklinGothic-Book" pitchFamily="32"/>
            </a:endParaRPr>
          </a:p>
        </p:txBody>
      </p:sp>
      <p:pic>
        <p:nvPicPr>
          <p:cNvPr id="4" name=""/>
          <p:cNvPicPr>
            <a:picLocks noChangeAspect="1"/>
          </p:cNvPicPr>
          <p:nvPr/>
        </p:nvPicPr>
        <p:blipFill>
          <a:blip r:embed="rId3" cstate="print">
            <a:alphaModFix/>
            <a:lum/>
          </a:blip>
          <a:srcRect/>
          <a:stretch>
            <a:fillRect/>
          </a:stretch>
        </p:blipFill>
        <p:spPr>
          <a:xfrm>
            <a:off x="8064648" y="611485"/>
            <a:ext cx="1326600" cy="92448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name="page5">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       Avant les instances officielles</a:t>
            </a:r>
          </a:p>
        </p:txBody>
      </p:sp>
      <p:pic>
        <p:nvPicPr>
          <p:cNvPr id="3" name=""/>
          <p:cNvPicPr>
            <a:picLocks noChangeAspect="1"/>
          </p:cNvPicPr>
          <p:nvPr/>
        </p:nvPicPr>
        <p:blipFill>
          <a:blip r:embed="rId3" cstate="print">
            <a:alphaModFix/>
            <a:lum/>
          </a:blip>
          <a:srcRect/>
          <a:stretch>
            <a:fillRect/>
          </a:stretch>
        </p:blipFill>
        <p:spPr>
          <a:xfrm>
            <a:off x="1007864" y="899517"/>
            <a:ext cx="1368000" cy="1121040"/>
          </a:xfrm>
          <a:prstGeom prst="rect">
            <a:avLst/>
          </a:prstGeom>
          <a:noFill/>
          <a:ln>
            <a:noFill/>
          </a:ln>
        </p:spPr>
      </p:pic>
      <p:sp>
        <p:nvSpPr>
          <p:cNvPr id="4" name="Sous-titre 3"/>
          <p:cNvSpPr txBox="1">
            <a:spLocks noGrp="1"/>
          </p:cNvSpPr>
          <p:nvPr>
            <p:ph type="subTitle" idx="4294967295"/>
          </p:nvPr>
        </p:nvSpPr>
        <p:spPr/>
        <p:txBody>
          <a:bodyPr anchor="ct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marL="0" lvl="0" indent="0" algn="ctr"/>
            <a:r>
              <a:rPr lang="fr-FR">
                <a:solidFill>
                  <a:srgbClr val="99284C"/>
                </a:solidFill>
              </a:rPr>
              <a:t>Dès connaissance de DHG, prendre RDV avec CE pour demander l'évolution des effectifs et donc des  structures.</a:t>
            </a:r>
          </a:p>
          <a:p>
            <a:pPr marL="0" lvl="0" indent="0" algn="ctr"/>
            <a:r>
              <a:rPr lang="fr-FR">
                <a:solidFill>
                  <a:srgbClr val="99284C"/>
                </a:solidFill>
              </a:rPr>
              <a:t>Combien de classes par niveau ? Effectif par classe (dédoublements...)</a:t>
            </a:r>
          </a:p>
          <a:p>
            <a:pPr marL="0" lvl="0" indent="0" algn="ctr"/>
            <a:r>
              <a:rPr lang="fr-FR">
                <a:solidFill>
                  <a:srgbClr val="99284C"/>
                </a:solidFill>
              </a:rPr>
              <a:t>Combien de groupes en LV1, LV2 et EE</a:t>
            </a:r>
          </a:p>
          <a:p>
            <a:pPr marL="0" lvl="0" indent="0" algn="ctr"/>
            <a:r>
              <a:rPr lang="fr-FR">
                <a:solidFill>
                  <a:srgbClr val="99284C"/>
                </a:solidFill>
              </a:rPr>
              <a:t>Risque de fermeture de postes</a:t>
            </a:r>
          </a:p>
          <a:p>
            <a:pPr marL="0" lvl="0" indent="0" algn="ctr"/>
            <a:r>
              <a:rPr lang="fr-FR">
                <a:solidFill>
                  <a:srgbClr val="99284C"/>
                </a:solidFill>
              </a:rPr>
              <a:t>Déposer son HIS</a:t>
            </a:r>
          </a:p>
          <a:p>
            <a:pPr marL="0" lvl="0" indent="0" algn="ctr"/>
            <a:r>
              <a:rPr lang="fr-FR">
                <a:solidFill>
                  <a:srgbClr val="99284C"/>
                </a:solidFill>
              </a:rPr>
              <a:t>Comment sont prévus les dédoublements, l'AP ?</a:t>
            </a:r>
          </a:p>
        </p:txBody>
      </p:sp>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name="page23">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   Comment et sur quoi intervenir ? 2</a:t>
            </a:r>
          </a:p>
        </p:txBody>
      </p:sp>
      <p:sp>
        <p:nvSpPr>
          <p:cNvPr id="3" name="Espace réservé du texte 2"/>
          <p:cNvSpPr txBox="1">
            <a:spLocks noGrp="1"/>
          </p:cNvSpPr>
          <p:nvPr>
            <p:ph type="body" idx="4294967295"/>
          </p:nvPr>
        </p:nvSpPr>
        <p:spPr>
          <a:xfrm>
            <a:off x="503999" y="1769040"/>
            <a:ext cx="88700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just"/>
            <a:r>
              <a:rPr lang="fr-FR">
                <a:effectLst>
                  <a:outerShdw dist="17961" dir="2700000">
                    <a:scrgbClr r="0" g="0" b="0"/>
                  </a:outerShdw>
                </a:effectLst>
                <a:latin typeface="FranklinGothic-Book" pitchFamily="32"/>
              </a:rPr>
              <a:t>Faire voter en CA les demandes de créations de postes dès qu’un bloc horaire, dans une discipline, atteint 18 heures, y compris lorsqu’il s’agit de reliquats des temps partiels (à partir du moment où ces temps partiels sont renouvelés assez constamment).</a:t>
            </a:r>
          </a:p>
          <a:p>
            <a:pPr lvl="0" algn="just"/>
            <a:r>
              <a:rPr lang="fr-FR">
                <a:effectLst>
                  <a:outerShdw dist="17961" dir="2700000">
                    <a:scrgbClr r="0" g="0" b="0"/>
                  </a:outerShdw>
                </a:effectLst>
                <a:latin typeface="FranklinGothic-Book" pitchFamily="32"/>
              </a:rPr>
              <a:t>==&gt; Un vote du CA sur les créations de postes, relayé par les représentants du SNES dans les CTA et CTD, pèsera lorsque la décision finale, qui appartient au DASEN ou au recteur, sera prise.</a:t>
            </a:r>
          </a:p>
          <a:p>
            <a:pPr lvl="0" algn="just">
              <a:buNone/>
            </a:pPr>
            <a:r>
              <a:rPr lang="fr-FR">
                <a:effectLst>
                  <a:outerShdw dist="17961" dir="2700000">
                    <a:scrgbClr r="0" g="0" b="0"/>
                  </a:outerShdw>
                </a:effectLst>
                <a:latin typeface="FranklinGothic-Book" pitchFamily="32"/>
              </a:rPr>
              <a:t>    </a:t>
            </a:r>
            <a:r>
              <a:rPr lang="fr-FR">
                <a:solidFill>
                  <a:srgbClr val="FF0000"/>
                </a:solidFill>
                <a:effectLst>
                  <a:outerShdw dist="17961" dir="2700000">
                    <a:scrgbClr r="0" g="0" b="0"/>
                  </a:outerShdw>
                </a:effectLst>
                <a:latin typeface="FranklinGothic-Book" pitchFamily="32"/>
              </a:rPr>
              <a:t>! Avec la réforme du lycée, le CA doit déterminer quels enseignements se font en groupes restreints : ces choix peuvent avoir des conséquences sur les postes !</a:t>
            </a:r>
          </a:p>
        </p:txBody>
      </p:sp>
      <p:pic>
        <p:nvPicPr>
          <p:cNvPr id="4" name=""/>
          <p:cNvPicPr>
            <a:picLocks noChangeAspect="1"/>
          </p:cNvPicPr>
          <p:nvPr/>
        </p:nvPicPr>
        <p:blipFill>
          <a:blip r:embed="rId3" cstate="print">
            <a:alphaModFix/>
            <a:lum/>
          </a:blip>
          <a:srcRect/>
          <a:stretch>
            <a:fillRect/>
          </a:stretch>
        </p:blipFill>
        <p:spPr>
          <a:xfrm>
            <a:off x="216000" y="576000"/>
            <a:ext cx="503999" cy="720000"/>
          </a:xfrm>
          <a:prstGeom prst="rect">
            <a:avLst/>
          </a:prstGeom>
          <a:noFill/>
          <a:ln>
            <a:noFill/>
          </a:ln>
        </p:spPr>
      </p:pic>
      <p:pic>
        <p:nvPicPr>
          <p:cNvPr id="5" name="Image 4"/>
          <p:cNvPicPr>
            <a:picLocks noChangeAspect="1"/>
          </p:cNvPicPr>
          <p:nvPr/>
        </p:nvPicPr>
        <p:blipFill>
          <a:blip r:embed="rId4" cstate="print">
            <a:alphaModFix/>
            <a:lum/>
          </a:blip>
          <a:srcRect/>
          <a:stretch>
            <a:fillRect/>
          </a:stretch>
        </p:blipFill>
        <p:spPr>
          <a:xfrm>
            <a:off x="8064648" y="611485"/>
            <a:ext cx="1326600" cy="924480"/>
          </a:xfrm>
          <a:prstGeom prst="rect">
            <a:avLst/>
          </a:prstGeom>
          <a:noFill/>
          <a:ln>
            <a:noFill/>
          </a:ln>
        </p:spPr>
      </p:pic>
      <p:pic>
        <p:nvPicPr>
          <p:cNvPr id="6" name="Picture 4" descr="LogoSNES"/>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name="page24">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   Comment et sur quoi intervenir ? 3</a:t>
            </a:r>
          </a:p>
        </p:txBody>
      </p:sp>
      <p:sp>
        <p:nvSpPr>
          <p:cNvPr id="3" name="Espace réservé du texte 2"/>
          <p:cNvSpPr txBox="1">
            <a:spLocks noGrp="1"/>
          </p:cNvSpPr>
          <p:nvPr>
            <p:ph type="body" idx="4294967295"/>
          </p:nvPr>
        </p:nvSpPr>
        <p:spPr>
          <a:xfrm>
            <a:off x="503999" y="1769040"/>
            <a:ext cx="8870040" cy="459396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just">
              <a:buNone/>
            </a:pPr>
            <a:r>
              <a:rPr lang="fr-FR" sz="2600">
                <a:effectLst>
                  <a:outerShdw dist="17961" dir="2700000">
                    <a:scrgbClr r="0" g="0" b="0"/>
                  </a:outerShdw>
                </a:effectLst>
                <a:latin typeface="FranklinGothic-Book" pitchFamily="32"/>
              </a:rPr>
              <a:t>1. Intervenir sur la validité des choix de l’administration, en matière de structure, d’options, de sections, de regroupements d’élèves...</a:t>
            </a:r>
          </a:p>
          <a:p>
            <a:pPr lvl="0" algn="just">
              <a:buNone/>
            </a:pPr>
            <a:r>
              <a:rPr lang="fr-FR" sz="2600">
                <a:effectLst>
                  <a:outerShdw dist="17961" dir="2700000">
                    <a:scrgbClr r="0" g="0" b="0"/>
                  </a:outerShdw>
                </a:effectLst>
                <a:latin typeface="FranklinGothic-Book" pitchFamily="32"/>
              </a:rPr>
              <a:t>2. Opposer le calcul syndical des besoins sur la base du travail des mois précédents. Exiger la création de postes définitifs, refuser les HSA et exiger leur transformation en postes, lutter contre toutes les déréglementations, les aggravations des conditions d’exercice du métier.</a:t>
            </a:r>
          </a:p>
          <a:p>
            <a:pPr lvl="0" algn="just">
              <a:buNone/>
            </a:pPr>
            <a:r>
              <a:rPr lang="fr-FR" sz="2600">
                <a:effectLst>
                  <a:outerShdw dist="17961" dir="2700000">
                    <a:scrgbClr r="0" g="0" b="0"/>
                  </a:outerShdw>
                </a:effectLst>
                <a:latin typeface="FranklinGothic-Book" pitchFamily="32"/>
              </a:rPr>
              <a:t>3. Agir localement : motions en CA, pétitions, manifestations, délégations, interventions dans les médias, demandes d’audience, avec les parents d’élèves, grève..</a:t>
            </a:r>
          </a:p>
        </p:txBody>
      </p:sp>
      <p:pic>
        <p:nvPicPr>
          <p:cNvPr id="4" name=""/>
          <p:cNvPicPr>
            <a:picLocks noChangeAspect="1"/>
          </p:cNvPicPr>
          <p:nvPr/>
        </p:nvPicPr>
        <p:blipFill>
          <a:blip r:embed="rId3" cstate="print">
            <a:alphaModFix/>
            <a:lum/>
          </a:blip>
          <a:srcRect/>
          <a:stretch>
            <a:fillRect/>
          </a:stretch>
        </p:blipFill>
        <p:spPr>
          <a:xfrm>
            <a:off x="109800" y="360000"/>
            <a:ext cx="826200" cy="1190520"/>
          </a:xfrm>
          <a:prstGeom prst="rect">
            <a:avLst/>
          </a:prstGeom>
          <a:noFill/>
          <a:ln>
            <a:noFill/>
          </a:ln>
        </p:spPr>
      </p:pic>
      <p:pic>
        <p:nvPicPr>
          <p:cNvPr id="5" name="Image 4"/>
          <p:cNvPicPr>
            <a:picLocks noChangeAspect="1"/>
          </p:cNvPicPr>
          <p:nvPr/>
        </p:nvPicPr>
        <p:blipFill>
          <a:blip r:embed="rId4" cstate="print">
            <a:alphaModFix/>
            <a:lum/>
          </a:blip>
          <a:srcRect/>
          <a:stretch>
            <a:fillRect/>
          </a:stretch>
        </p:blipFill>
        <p:spPr>
          <a:xfrm>
            <a:off x="8064648" y="611485"/>
            <a:ext cx="1326600" cy="924480"/>
          </a:xfrm>
          <a:prstGeom prst="rect">
            <a:avLst/>
          </a:prstGeom>
          <a:noFill/>
          <a:ln>
            <a:noFill/>
          </a:ln>
        </p:spPr>
      </p:pic>
      <p:pic>
        <p:nvPicPr>
          <p:cNvPr id="6" name="Picture 4" descr="LogoSNES"/>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name="page25">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L'autonomie en Lycée</a:t>
            </a:r>
          </a:p>
        </p:txBody>
      </p:sp>
      <p:sp>
        <p:nvSpPr>
          <p:cNvPr id="3" name="Espace réservé du texte 2"/>
          <p:cNvSpPr txBox="1">
            <a:spLocks noGrp="1"/>
          </p:cNvSpPr>
          <p:nvPr>
            <p:ph type="body" idx="4294967295"/>
          </p:nvPr>
        </p:nvSpPr>
        <p:spPr>
          <a:xfrm>
            <a:off x="503999" y="2088000"/>
            <a:ext cx="88700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endParaRPr lang="fr-FR"/>
          </a:p>
          <a:p>
            <a:pPr lvl="0"/>
            <a:r>
              <a:rPr lang="fr-FR"/>
              <a:t>Les dédoublements</a:t>
            </a:r>
          </a:p>
          <a:p>
            <a:pPr lvl="0"/>
            <a:r>
              <a:rPr lang="fr-FR"/>
              <a:t>L'AP</a:t>
            </a:r>
          </a:p>
          <a:p>
            <a:pPr lvl="0"/>
            <a:r>
              <a:rPr lang="fr-FR"/>
              <a:t>Les EE</a:t>
            </a:r>
          </a:p>
          <a:p>
            <a:pPr lvl="0"/>
            <a:r>
              <a:rPr lang="fr-FR"/>
              <a:t>Les TPE</a:t>
            </a:r>
          </a:p>
          <a:p>
            <a:pPr lvl="0"/>
            <a:r>
              <a:rPr lang="fr-FR"/>
              <a:t>Le nombre et les effectifs des groupes en LV</a:t>
            </a:r>
          </a:p>
        </p:txBody>
      </p:sp>
      <p:pic>
        <p:nvPicPr>
          <p:cNvPr id="4" name=""/>
          <p:cNvPicPr>
            <a:picLocks noChangeAspect="1"/>
          </p:cNvPicPr>
          <p:nvPr/>
        </p:nvPicPr>
        <p:blipFill>
          <a:blip r:embed="rId3" cstate="print">
            <a:alphaModFix/>
            <a:lum/>
          </a:blip>
          <a:srcRect/>
          <a:stretch>
            <a:fillRect/>
          </a:stretch>
        </p:blipFill>
        <p:spPr>
          <a:xfrm>
            <a:off x="316080" y="301320"/>
            <a:ext cx="1828440" cy="171468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name="page6">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Communiquer</a:t>
            </a:r>
          </a:p>
        </p:txBody>
      </p:sp>
      <p:sp>
        <p:nvSpPr>
          <p:cNvPr id="3" name="Espace réservé du texte 2"/>
          <p:cNvSpPr txBox="1">
            <a:spLocks noGrp="1"/>
          </p:cNvSpPr>
          <p:nvPr>
            <p:ph type="body" idx="4294967295"/>
          </p:nvPr>
        </p:nvSpPr>
        <p:spPr>
          <a:xfrm>
            <a:off x="822600" y="2520000"/>
            <a:ext cx="84182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endParaRPr lang="fr-FR"/>
          </a:p>
          <a:p>
            <a:pPr lvl="0">
              <a:buNone/>
            </a:pPr>
            <a:endParaRPr lang="fr-FR"/>
          </a:p>
          <a:p>
            <a:pPr lvl="0"/>
            <a:r>
              <a:rPr lang="fr-FR"/>
              <a:t>Importance d'informer et d'échanger</a:t>
            </a:r>
          </a:p>
          <a:p>
            <a:pPr lvl="0"/>
            <a:r>
              <a:rPr lang="fr-FR"/>
              <a:t>Annoncer la DHG aux collègues, montrer son évolution</a:t>
            </a:r>
          </a:p>
          <a:p>
            <a:pPr lvl="0"/>
            <a:r>
              <a:rPr lang="fr-FR"/>
              <a:t>Faire connaître l'évolution des structures</a:t>
            </a:r>
          </a:p>
          <a:p>
            <a:pPr lvl="0"/>
            <a:r>
              <a:rPr lang="fr-FR"/>
              <a:t>Demander les remarques et propositions  des équipes (passer par un syndiqué de chaque matière)</a:t>
            </a:r>
          </a:p>
        </p:txBody>
      </p:sp>
      <p:pic>
        <p:nvPicPr>
          <p:cNvPr id="4" name=""/>
          <p:cNvPicPr>
            <a:picLocks noChangeAspect="1"/>
          </p:cNvPicPr>
          <p:nvPr/>
        </p:nvPicPr>
        <p:blipFill>
          <a:blip r:embed="rId3" cstate="print">
            <a:alphaModFix/>
            <a:lum/>
          </a:blip>
          <a:srcRect/>
          <a:stretch>
            <a:fillRect/>
          </a:stretch>
        </p:blipFill>
        <p:spPr>
          <a:xfrm>
            <a:off x="719832" y="1043533"/>
            <a:ext cx="1512000" cy="126216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name="page7">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HIS</a:t>
            </a:r>
          </a:p>
        </p:txBody>
      </p:sp>
      <p:sp>
        <p:nvSpPr>
          <p:cNvPr id="3" name="Espace réservé du texte 2"/>
          <p:cNvSpPr txBox="1">
            <a:spLocks noGrp="1"/>
          </p:cNvSpPr>
          <p:nvPr>
            <p:ph type="body" idx="4294967295"/>
          </p:nvPr>
        </p:nvSpPr>
        <p:spPr>
          <a:xfrm>
            <a:off x="503999" y="1769040"/>
            <a:ext cx="88700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endParaRPr lang="fr-FR"/>
          </a:p>
          <a:p>
            <a:pPr lvl="0">
              <a:buNone/>
            </a:pPr>
            <a:endParaRPr lang="fr-FR"/>
          </a:p>
          <a:p>
            <a:pPr lvl="0"/>
            <a:r>
              <a:rPr lang="fr-FR"/>
              <a:t>Présenter la situation et les possibilités</a:t>
            </a:r>
          </a:p>
          <a:p>
            <a:pPr lvl="0"/>
            <a:r>
              <a:rPr lang="fr-FR"/>
              <a:t>Veiller à ce que ça ne tourne pas à l'affrontement entre matières</a:t>
            </a:r>
          </a:p>
          <a:p>
            <a:pPr lvl="0"/>
            <a:r>
              <a:rPr lang="fr-FR"/>
              <a:t>Demander à chaque matière de remplir ses besoins dans le TRMD</a:t>
            </a:r>
          </a:p>
          <a:p>
            <a:pPr lvl="0"/>
            <a:r>
              <a:rPr lang="fr-FR"/>
              <a:t>Prévoir les questions et interventions lors du conseil pédagogique et/ou commission permanente</a:t>
            </a:r>
          </a:p>
          <a:p>
            <a:pPr lvl="0"/>
            <a:endParaRPr lang="fr-FR"/>
          </a:p>
        </p:txBody>
      </p:sp>
      <p:pic>
        <p:nvPicPr>
          <p:cNvPr id="4" name=""/>
          <p:cNvPicPr>
            <a:picLocks noChangeAspect="1"/>
          </p:cNvPicPr>
          <p:nvPr/>
        </p:nvPicPr>
        <p:blipFill>
          <a:blip r:embed="rId3" cstate="print">
            <a:alphaModFix/>
            <a:lum/>
          </a:blip>
          <a:srcRect/>
          <a:stretch>
            <a:fillRect/>
          </a:stretch>
        </p:blipFill>
        <p:spPr>
          <a:xfrm>
            <a:off x="1007864" y="683493"/>
            <a:ext cx="1440000" cy="139896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name="page8">
    <p:spTree>
      <p:nvGrpSpPr>
        <p:cNvPr id="1" name=""/>
        <p:cNvGrpSpPr/>
        <p:nvPr/>
      </p:nvGrpSpPr>
      <p:grpSpPr>
        <a:xfrm>
          <a:off x="0" y="0"/>
          <a:ext cx="0" cy="0"/>
          <a:chOff x="0" y="0"/>
          <a:chExt cx="0" cy="0"/>
        </a:xfrm>
      </p:grpSpPr>
      <p:sp>
        <p:nvSpPr>
          <p:cNvPr id="3" name="Espace réservé du texte 2"/>
          <p:cNvSpPr txBox="1">
            <a:spLocks noGrp="1"/>
          </p:cNvSpPr>
          <p:nvPr>
            <p:ph type="body" idx="4294967295"/>
          </p:nvPr>
        </p:nvSpPr>
        <p:spPr>
          <a:xfrm>
            <a:off x="822600" y="2137680"/>
            <a:ext cx="84182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ctr">
              <a:buNone/>
            </a:pPr>
            <a:r>
              <a:rPr lang="fr-FR" sz="8800" b="1"/>
              <a:t>Le conseil pédagogique</a:t>
            </a:r>
          </a:p>
        </p:txBody>
      </p:sp>
      <p:pic>
        <p:nvPicPr>
          <p:cNvPr id="4" name="Picture 4" descr="LogoSNE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name="page9">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503999" y="301320"/>
            <a:ext cx="9071640" cy="1262160"/>
          </a:xfrm>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Sa composition</a:t>
            </a:r>
          </a:p>
        </p:txBody>
      </p:sp>
      <p:sp>
        <p:nvSpPr>
          <p:cNvPr id="3" name="Espace réservé du texte 2"/>
          <p:cNvSpPr txBox="1">
            <a:spLocks noGrp="1"/>
          </p:cNvSpPr>
          <p:nvPr>
            <p:ph type="body" idx="4294967295"/>
          </p:nvPr>
        </p:nvSpPr>
        <p:spPr>
          <a:xfrm>
            <a:off x="633960" y="1835621"/>
            <a:ext cx="9014864" cy="4762819"/>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lgn="just">
              <a:buNone/>
            </a:pPr>
            <a:r>
              <a:rPr lang="fr-FR" sz="1000" b="1" dirty="0">
                <a:latin typeface="FranklinGothic-Book" pitchFamily="32"/>
              </a:rPr>
              <a:t>       </a:t>
            </a:r>
          </a:p>
          <a:p>
            <a:pPr lvl="0" algn="just">
              <a:buNone/>
            </a:pPr>
            <a:r>
              <a:rPr lang="fr-FR" sz="1800" b="1" dirty="0">
                <a:latin typeface="FranklinGothic-Book" pitchFamily="32"/>
              </a:rPr>
              <a:t>  </a:t>
            </a:r>
            <a:r>
              <a:rPr lang="fr-FR" sz="2000" b="1" dirty="0">
                <a:latin typeface="FranklinGothic-Book" pitchFamily="32"/>
              </a:rPr>
              <a:t>      </a:t>
            </a:r>
            <a:r>
              <a:rPr lang="fr-FR" sz="2200" b="1" dirty="0">
                <a:latin typeface="FranklinGothic-Book" pitchFamily="32"/>
              </a:rPr>
              <a:t>Fixée par la loi : article L.421-5 alinéa 2, article R.421-41.1 et .2</a:t>
            </a:r>
          </a:p>
          <a:p>
            <a:pPr lvl="0" algn="just">
              <a:buNone/>
            </a:pPr>
            <a:r>
              <a:rPr lang="fr-FR" sz="2200" b="1" dirty="0">
                <a:latin typeface="FranklinGothic-Book" pitchFamily="32"/>
              </a:rPr>
              <a:t>      du code de l’éducation :</a:t>
            </a:r>
          </a:p>
          <a:p>
            <a:pPr lvl="0" algn="just"/>
            <a:r>
              <a:rPr lang="fr-FR" sz="2200" b="1" dirty="0">
                <a:latin typeface="FranklinGothic-Book" pitchFamily="32"/>
              </a:rPr>
              <a:t>Le chef d’établissement en est le président, ou son adjoint en cas d’absence.</a:t>
            </a:r>
          </a:p>
          <a:p>
            <a:pPr lvl="0" algn="just"/>
            <a:endParaRPr lang="fr-FR" sz="2200" b="1" dirty="0">
              <a:latin typeface="FranklinGothic-Book" pitchFamily="32"/>
            </a:endParaRPr>
          </a:p>
          <a:p>
            <a:pPr lvl="0" algn="just">
              <a:buNone/>
            </a:pPr>
            <a:r>
              <a:rPr lang="fr-FR" sz="2200" b="1" dirty="0">
                <a:latin typeface="FranklinGothic-Book" pitchFamily="32"/>
              </a:rPr>
              <a:t>                                Le conseil pédagogique réunit :</a:t>
            </a:r>
          </a:p>
          <a:p>
            <a:pPr lvl="0" algn="just"/>
            <a:r>
              <a:rPr lang="fr-FR" sz="2200" b="1" dirty="0" smtClean="0">
                <a:latin typeface="FranklinGothic-Book" pitchFamily="32"/>
              </a:rPr>
              <a:t>au </a:t>
            </a:r>
            <a:r>
              <a:rPr lang="fr-FR" sz="2200" b="1" dirty="0">
                <a:latin typeface="FranklinGothic-Book" pitchFamily="32"/>
              </a:rPr>
              <a:t>moins un professeur principal de chaque </a:t>
            </a:r>
            <a:r>
              <a:rPr lang="fr-FR" sz="2200" b="1" dirty="0" smtClean="0">
                <a:latin typeface="FranklinGothic-Book" pitchFamily="32"/>
              </a:rPr>
              <a:t>niveau d’enseignement </a:t>
            </a:r>
            <a:r>
              <a:rPr lang="fr-FR" sz="2200" b="1" dirty="0">
                <a:latin typeface="FranklinGothic-Book" pitchFamily="32"/>
              </a:rPr>
              <a:t>.</a:t>
            </a:r>
          </a:p>
          <a:p>
            <a:pPr lvl="0" algn="just"/>
            <a:r>
              <a:rPr lang="fr-FR" sz="2200" b="1" dirty="0" smtClean="0">
                <a:latin typeface="FranklinGothic-Book" pitchFamily="32"/>
              </a:rPr>
              <a:t>au </a:t>
            </a:r>
            <a:r>
              <a:rPr lang="fr-FR" sz="2200" b="1" dirty="0">
                <a:latin typeface="FranklinGothic-Book" pitchFamily="32"/>
              </a:rPr>
              <a:t>moins un professeur par champ disciplinaire ;</a:t>
            </a:r>
          </a:p>
          <a:p>
            <a:pPr lvl="0" algn="just"/>
            <a:r>
              <a:rPr lang="fr-FR" sz="2200" b="1" dirty="0" smtClean="0">
                <a:latin typeface="FranklinGothic-Book" pitchFamily="32"/>
              </a:rPr>
              <a:t>un </a:t>
            </a:r>
            <a:r>
              <a:rPr lang="fr-FR" sz="2200" b="1" dirty="0">
                <a:latin typeface="FranklinGothic-Book" pitchFamily="32"/>
              </a:rPr>
              <a:t>conseiller principal d’éducation et, le cas échéant, le </a:t>
            </a:r>
            <a:r>
              <a:rPr lang="fr-FR" sz="2200" b="1" dirty="0" smtClean="0">
                <a:latin typeface="FranklinGothic-Book" pitchFamily="32"/>
              </a:rPr>
              <a:t>chef de </a:t>
            </a:r>
            <a:r>
              <a:rPr lang="fr-FR" sz="2200" b="1" dirty="0">
                <a:latin typeface="FranklinGothic-Book" pitchFamily="32"/>
              </a:rPr>
              <a:t>travaux.</a:t>
            </a:r>
          </a:p>
        </p:txBody>
      </p:sp>
      <p:pic>
        <p:nvPicPr>
          <p:cNvPr id="4" name=""/>
          <p:cNvPicPr>
            <a:picLocks noChangeAspect="1"/>
          </p:cNvPicPr>
          <p:nvPr/>
        </p:nvPicPr>
        <p:blipFill>
          <a:blip r:embed="rId3" cstate="print">
            <a:alphaModFix/>
            <a:lum/>
          </a:blip>
          <a:srcRect/>
          <a:stretch>
            <a:fillRect/>
          </a:stretch>
        </p:blipFill>
        <p:spPr>
          <a:xfrm>
            <a:off x="1007864" y="395461"/>
            <a:ext cx="1405440" cy="146772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name="page10">
    <p:spTree>
      <p:nvGrpSpPr>
        <p:cNvPr id="1" name=""/>
        <p:cNvGrpSpPr/>
        <p:nvPr/>
      </p:nvGrpSpPr>
      <p:grpSpPr>
        <a:xfrm>
          <a:off x="0" y="0"/>
          <a:ext cx="0" cy="0"/>
          <a:chOff x="0" y="0"/>
          <a:chExt cx="0" cy="0"/>
        </a:xfrm>
      </p:grpSpPr>
      <p:sp>
        <p:nvSpPr>
          <p:cNvPr id="2" name="ZoneTexte 1"/>
          <p:cNvSpPr txBox="1"/>
          <p:nvPr/>
        </p:nvSpPr>
        <p:spPr>
          <a:xfrm>
            <a:off x="503999" y="503999"/>
            <a:ext cx="359849" cy="3563870"/>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0">
              <a:lnSpc>
                <a:spcPct val="100000"/>
              </a:lnSpc>
              <a:spcBef>
                <a:spcPts val="0"/>
              </a:spcBef>
              <a:spcAft>
                <a:spcPts val="0"/>
              </a:spcAft>
              <a:buNone/>
              <a:tabLst/>
            </a:pPr>
            <a:r>
              <a:rPr lang="fr-FR" sz="1000" b="0" i="0" u="none" strike="noStrike" kern="1200" dirty="0">
                <a:ln>
                  <a:noFill/>
                </a:ln>
                <a:effectLst>
                  <a:outerShdw dist="17961" dir="2700000">
                    <a:scrgbClr r="0" g="0" b="0"/>
                  </a:outerShdw>
                </a:effectLst>
                <a:latin typeface="FranklinGothic-BookOblique" pitchFamily="34"/>
                <a:ea typeface="FranklinGothic-BookOblique" pitchFamily="34"/>
                <a:cs typeface="FranklinGothic-BookOblique" pitchFamily="34"/>
              </a:rPr>
              <a:t>              </a:t>
            </a:r>
          </a:p>
        </p:txBody>
      </p:sp>
      <p:sp>
        <p:nvSpPr>
          <p:cNvPr id="3" name="ZoneTexte 2"/>
          <p:cNvSpPr txBox="1"/>
          <p:nvPr/>
        </p:nvSpPr>
        <p:spPr>
          <a:xfrm>
            <a:off x="575816" y="827509"/>
            <a:ext cx="8784976" cy="4524315"/>
          </a:xfrm>
          <a:prstGeom prst="rect">
            <a:avLst/>
          </a:prstGeom>
          <a:noFill/>
        </p:spPr>
        <p:txBody>
          <a:bodyPr wrap="square" rtlCol="0">
            <a:spAutoFit/>
          </a:bodyPr>
          <a:lstStyle/>
          <a:p>
            <a:pPr lvl="0" algn="just" hangingPunct="0"/>
            <a:r>
              <a:rPr lang="fr-FR" sz="2400" dirty="0">
                <a:effectLst>
                  <a:outerShdw dist="17961" dir="2700000">
                    <a:scrgbClr r="0" g="0" b="0"/>
                  </a:outerShdw>
                </a:effectLst>
                <a:latin typeface="+mj-lt"/>
                <a:ea typeface="FranklinGothic-BookOblique" pitchFamily="34"/>
                <a:cs typeface="FranklinGothic-BookOblique" pitchFamily="34"/>
              </a:rPr>
              <a:t> </a:t>
            </a:r>
            <a:r>
              <a:rPr lang="fr-FR" sz="2400" dirty="0">
                <a:effectLst>
                  <a:outerShdw dist="17961" dir="2700000">
                    <a:scrgbClr r="0" g="0" b="0"/>
                  </a:outerShdw>
                </a:effectLst>
                <a:ea typeface="FranklinGothic-DemiOblique" pitchFamily="34"/>
                <a:cs typeface="FranklinGothic-DemiOblique" pitchFamily="34"/>
              </a:rPr>
              <a:t>Le nombre des professeurs s'ajoutant à ceux prévus par cette disposition est arrêté par le conseil d'administration.</a:t>
            </a:r>
          </a:p>
          <a:p>
            <a:pPr lvl="0" algn="just" hangingPunct="0"/>
            <a:r>
              <a:rPr lang="fr-FR" sz="2400" dirty="0">
                <a:effectLst>
                  <a:outerShdw dist="17961" dir="2700000">
                    <a:scrgbClr r="0" g="0" b="0"/>
                  </a:outerShdw>
                </a:effectLst>
                <a:ea typeface="FranklinGothic-BookOblique" pitchFamily="34"/>
                <a:cs typeface="FranklinGothic-BookOblique" pitchFamily="34"/>
              </a:rPr>
              <a:t>         Le </a:t>
            </a:r>
            <a:r>
              <a:rPr lang="fr-FR" sz="2400" b="1" dirty="0">
                <a:ea typeface="FranklinGothic-BookOblique" pitchFamily="34"/>
                <a:cs typeface="FranklinGothic-BookOblique" pitchFamily="34"/>
              </a:rPr>
              <a:t>chef</a:t>
            </a:r>
            <a:r>
              <a:rPr lang="fr-FR" sz="2400" dirty="0">
                <a:effectLst>
                  <a:outerShdw dist="17961" dir="2700000">
                    <a:scrgbClr r="0" g="0" b="0"/>
                  </a:outerShdw>
                </a:effectLst>
                <a:ea typeface="FranklinGothic-BookOblique" pitchFamily="34"/>
                <a:cs typeface="FranklinGothic-BookOblique" pitchFamily="34"/>
              </a:rPr>
              <a:t> d'établissement </a:t>
            </a:r>
            <a:r>
              <a:rPr lang="fr-FR" sz="2400" dirty="0">
                <a:effectLst>
                  <a:outerShdw dist="17961" dir="2700000">
                    <a:scrgbClr r="0" g="0" b="0"/>
                  </a:outerShdw>
                </a:effectLst>
                <a:ea typeface="FranklinGothic-DemiOblique" pitchFamily="34"/>
                <a:cs typeface="FranklinGothic-DemiOblique" pitchFamily="34"/>
              </a:rPr>
              <a:t>désigne</a:t>
            </a:r>
            <a:r>
              <a:rPr lang="fr-FR" sz="2400" dirty="0">
                <a:effectLst>
                  <a:outerShdw dist="17961" dir="2700000">
                    <a:scrgbClr r="0" g="0" b="0"/>
                  </a:outerShdw>
                </a:effectLst>
                <a:ea typeface="FranklinGothic-BookOblique" pitchFamily="34"/>
                <a:cs typeface="FranklinGothic-BookOblique" pitchFamily="34"/>
              </a:rPr>
              <a:t>, en début d'année scolaire, les membres du conseil pédagogique et les suppléants éventuels </a:t>
            </a:r>
            <a:r>
              <a:rPr lang="fr-FR" sz="2400" dirty="0">
                <a:effectLst>
                  <a:outerShdw dist="17961" dir="2700000">
                    <a:scrgbClr r="0" g="0" b="0"/>
                  </a:outerShdw>
                </a:effectLst>
                <a:ea typeface="FranklinGothic-DemiOblique" pitchFamily="34"/>
                <a:cs typeface="FranklinGothic-DemiOblique" pitchFamily="34"/>
              </a:rPr>
              <a:t>parmi les </a:t>
            </a:r>
            <a:r>
              <a:rPr lang="fr-FR" sz="2400" dirty="0">
                <a:effectLst>
                  <a:outerShdw dist="17961" dir="2700000">
                    <a:scrgbClr r="0" g="0" b="0"/>
                  </a:outerShdw>
                </a:effectLst>
                <a:ea typeface="FranklinGothic-BookOblique" pitchFamily="34"/>
                <a:cs typeface="FranklinGothic-BookOblique" pitchFamily="34"/>
              </a:rPr>
              <a:t>personnels volontaires, après consultation des équipes pédagogiques </a:t>
            </a:r>
            <a:r>
              <a:rPr lang="fr-FR" sz="2400" dirty="0">
                <a:effectLst>
                  <a:outerShdw dist="17961" dir="2700000">
                    <a:scrgbClr r="0" g="0" b="0"/>
                  </a:outerShdw>
                </a:effectLst>
                <a:ea typeface="FranklinGothic-DemiOblique" pitchFamily="34"/>
                <a:cs typeface="FranklinGothic-DemiOblique" pitchFamily="34"/>
              </a:rPr>
              <a:t>intéressées</a:t>
            </a:r>
            <a:r>
              <a:rPr lang="fr-FR" sz="2400" dirty="0">
                <a:effectLst>
                  <a:outerShdw dist="17961" dir="2700000">
                    <a:scrgbClr r="0" g="0" b="0"/>
                  </a:outerShdw>
                </a:effectLst>
                <a:ea typeface="FranklinGothic-BookOblique" pitchFamily="34"/>
                <a:cs typeface="FranklinGothic-BookOblique" pitchFamily="34"/>
              </a:rPr>
              <a:t>.</a:t>
            </a:r>
          </a:p>
          <a:p>
            <a:pPr lvl="0" algn="just" hangingPunct="0"/>
            <a:r>
              <a:rPr lang="fr-FR" sz="2400" dirty="0">
                <a:effectLst>
                  <a:outerShdw dist="17961" dir="2700000">
                    <a:scrgbClr r="0" g="0" b="0"/>
                  </a:outerShdw>
                </a:effectLst>
                <a:ea typeface="FranklinGothic-BookOblique" pitchFamily="34"/>
                <a:cs typeface="FranklinGothic-BookOblique" pitchFamily="34"/>
              </a:rPr>
              <a:t>     Il en informe le conseil d'administration lors de la réunion qui suit cette désig</a:t>
            </a:r>
            <a:r>
              <a:rPr lang="fr-FR" sz="2400" b="1" dirty="0">
                <a:ea typeface="FranklinGothic-BookOblique" pitchFamily="34"/>
                <a:cs typeface="FranklinGothic-BookOblique" pitchFamily="34"/>
              </a:rPr>
              <a:t>nation</a:t>
            </a:r>
            <a:r>
              <a:rPr lang="fr-FR" sz="2400" dirty="0">
                <a:latin typeface="FranklinGothic-BookOblique" pitchFamily="34"/>
                <a:ea typeface="FranklinGothic-BookOblique" pitchFamily="34"/>
                <a:cs typeface="FranklinGothic-BookOblique" pitchFamily="34"/>
              </a:rPr>
              <a:t>. »</a:t>
            </a:r>
          </a:p>
          <a:p>
            <a:pPr lvl="0" algn="just" hangingPunct="0"/>
            <a:endParaRPr lang="fr-FR" sz="2400" dirty="0">
              <a:effectLst>
                <a:outerShdw dist="17961" dir="2700000">
                  <a:scrgbClr r="0" g="0" b="0"/>
                </a:outerShdw>
              </a:effectLst>
              <a:latin typeface="FranklinGothic-BookOblique" pitchFamily="34"/>
              <a:ea typeface="FranklinGothic-BookOblique" pitchFamily="34"/>
              <a:cs typeface="FranklinGothic-BookOblique" pitchFamily="34"/>
            </a:endParaRPr>
          </a:p>
          <a:p>
            <a:pPr lvl="0" algn="just" hangingPunct="0"/>
            <a:r>
              <a:rPr lang="fr-FR" sz="2400" dirty="0">
                <a:solidFill>
                  <a:srgbClr val="FF0000"/>
                </a:solidFill>
                <a:effectLst>
                  <a:outerShdw dist="17961" dir="2700000">
                    <a:scrgbClr r="0" g="0" b="0"/>
                  </a:outerShdw>
                </a:effectLst>
                <a:latin typeface="FranklinGothic-BookOblique" pitchFamily="34"/>
                <a:ea typeface="FranklinGothic-BookOblique" pitchFamily="34"/>
                <a:cs typeface="FranklinGothic-BookOblique" pitchFamily="34"/>
              </a:rPr>
              <a:t>      Ne pas hésiter à demander à être convié au Conseil pédagogique examinant la DHG. Veillez à ce que toutes les matières soient représentées !</a:t>
            </a:r>
            <a:endParaRPr lang="fr-FR" sz="2400" dirty="0"/>
          </a:p>
        </p:txBody>
      </p:sp>
      <p:pic>
        <p:nvPicPr>
          <p:cNvPr id="4" name="Picture 4" descr="LogoSNE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name="page11">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Ses compétences</a:t>
            </a:r>
          </a:p>
        </p:txBody>
      </p:sp>
      <p:sp>
        <p:nvSpPr>
          <p:cNvPr id="3" name="Espace réservé du texte 2"/>
          <p:cNvSpPr txBox="1">
            <a:spLocks noGrp="1"/>
          </p:cNvSpPr>
          <p:nvPr>
            <p:ph type="body" idx="4294967295"/>
          </p:nvPr>
        </p:nvSpPr>
        <p:spPr>
          <a:xfrm>
            <a:off x="503999" y="1769040"/>
            <a:ext cx="887004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r>
              <a:rPr lang="fr-FR" sz="1800" i="1">
                <a:latin typeface="FranklinGothic-BookOblique" pitchFamily="32"/>
              </a:rPr>
              <a:t>Article L.421-5 et article R.421-41-3</a:t>
            </a:r>
          </a:p>
          <a:p>
            <a:pPr lvl="0" algn="just">
              <a:buNone/>
            </a:pPr>
            <a:r>
              <a:rPr lang="fr-FR" sz="1800">
                <a:latin typeface="FranklinGothic-Demi" pitchFamily="32"/>
              </a:rPr>
              <a:t>   Les compétences du conseil pédagogique ont été élargies avec le décret de janvier   2010 :</a:t>
            </a:r>
          </a:p>
          <a:p>
            <a:pPr lvl="0" algn="just"/>
            <a:r>
              <a:rPr lang="fr-FR" sz="1800">
                <a:latin typeface="FranklinGothic-Demi" pitchFamily="32"/>
              </a:rPr>
              <a:t> </a:t>
            </a:r>
            <a:r>
              <a:rPr lang="fr-FR" sz="1800">
                <a:latin typeface="FranklinGothic-Book" pitchFamily="32"/>
              </a:rPr>
              <a:t>il est consulté sur </a:t>
            </a:r>
            <a:r>
              <a:rPr lang="fr-FR" sz="1800">
                <a:latin typeface="FranklinGothic-Demi" pitchFamily="32"/>
              </a:rPr>
              <a:t>l’organisation des enseignements en groupes de compétences</a:t>
            </a:r>
          </a:p>
          <a:p>
            <a:pPr lvl="0" algn="just"/>
            <a:r>
              <a:rPr lang="fr-FR" sz="1800">
                <a:latin typeface="FranklinGothic-Demi" pitchFamily="32"/>
              </a:rPr>
              <a:t>et des dispositifs d’aide et de soutien,</a:t>
            </a:r>
          </a:p>
          <a:p>
            <a:pPr lvl="0" algn="just"/>
            <a:r>
              <a:rPr lang="fr-FR" sz="1800">
                <a:latin typeface="FranklinGothic-Demi" pitchFamily="32"/>
              </a:rPr>
              <a:t> la coordination de l’évaluation et de la notation des activités scolaires,</a:t>
            </a:r>
          </a:p>
          <a:p>
            <a:pPr lvl="0" algn="just"/>
            <a:r>
              <a:rPr lang="fr-FR" sz="1800">
                <a:latin typeface="FranklinGothic-Demi" pitchFamily="32"/>
              </a:rPr>
              <a:t>il assiste le chef d’établissement dans l’élaboration du rapport pédagogique de l’EPLE.</a:t>
            </a:r>
          </a:p>
          <a:p>
            <a:pPr lvl="0" algn="just"/>
            <a:r>
              <a:rPr lang="fr-FR" sz="1800">
                <a:latin typeface="FranklinGothic-Demi" pitchFamily="32"/>
              </a:rPr>
              <a:t>Il fait des propositions quant aux modalités d’organisation de l’accompagnement personnalisé et de l’orientation, soumises ensuite au CA, ce qui signifie que, sur ce point, le CA ne peut que se prononcer pour ou contre la proposition du conseil pédagogique mais ne peut pas l’amender.</a:t>
            </a:r>
          </a:p>
        </p:txBody>
      </p:sp>
      <p:pic>
        <p:nvPicPr>
          <p:cNvPr id="4" name=""/>
          <p:cNvPicPr>
            <a:picLocks noChangeAspect="1"/>
          </p:cNvPicPr>
          <p:nvPr/>
        </p:nvPicPr>
        <p:blipFill>
          <a:blip r:embed="rId3" cstate="print">
            <a:alphaModFix/>
            <a:lum/>
          </a:blip>
          <a:srcRect/>
          <a:stretch>
            <a:fillRect/>
          </a:stretch>
        </p:blipFill>
        <p:spPr>
          <a:xfrm>
            <a:off x="792000" y="267480"/>
            <a:ext cx="1368000" cy="129600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name="page12">
    <p:spTree>
      <p:nvGrpSpPr>
        <p:cNvPr id="1" name=""/>
        <p:cNvGrpSpPr/>
        <p:nvPr/>
      </p:nvGrpSpPr>
      <p:grpSpPr>
        <a:xfrm>
          <a:off x="0" y="0"/>
          <a:ext cx="0" cy="0"/>
          <a:chOff x="0" y="0"/>
          <a:chExt cx="0" cy="0"/>
        </a:xfrm>
      </p:grpSpPr>
      <p:sp>
        <p:nvSpPr>
          <p:cNvPr id="2" name="Titre 1"/>
          <p:cNvSpPr txBox="1">
            <a:spLocks noGrp="1"/>
          </p:cNvSpPr>
          <p:nvPr>
            <p:ph type="title" idx="4294967295"/>
          </p:nvPr>
        </p:nvSpPr>
        <p:spPr/>
        <p:txBody>
          <a:bodyPr>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fr-FR"/>
              <a:t>Son fonctionnement</a:t>
            </a:r>
          </a:p>
        </p:txBody>
      </p:sp>
      <p:sp>
        <p:nvSpPr>
          <p:cNvPr id="3" name="Espace réservé du texte 2"/>
          <p:cNvSpPr txBox="1">
            <a:spLocks noGrp="1"/>
          </p:cNvSpPr>
          <p:nvPr>
            <p:ph type="body" idx="4294967295"/>
          </p:nvPr>
        </p:nvSpPr>
        <p:spPr>
          <a:xfrm>
            <a:off x="216000" y="1440000"/>
            <a:ext cx="9576000" cy="4294440"/>
          </a:xfrm>
        </p:spPr>
        <p:txBody>
          <a:bodyPr/>
          <a:lstStyle>
            <a:defPPr marL="504000" marR="0" lvl="0" indent="-432000" algn="l">
              <a:spcBef>
                <a:spcPts val="0"/>
              </a:spcBef>
              <a:spcAft>
                <a:spcPts val="0"/>
              </a:spcAft>
              <a:buClr>
                <a:srgbClr val="99284C"/>
              </a:buClr>
              <a:buSzPct val="75000"/>
              <a:buFont typeface="StarSymbol" pitchFamily="2"/>
              <a:buNone/>
              <a:defRPr lang="fr-FR" sz="2400" b="0" i="0" u="none" strike="noStrike">
                <a:ln>
                  <a:noFill/>
                </a:ln>
                <a:solidFill>
                  <a:srgbClr val="333333"/>
                </a:solidFill>
                <a:latin typeface="Albany" pitchFamily="34"/>
                <a:ea typeface="Segoe UI" pitchFamily="2"/>
                <a:cs typeface="Tahoma" pitchFamily="2"/>
              </a:defRPr>
            </a:defPPr>
            <a:lvl1pPr marL="504000" marR="0" lvl="0"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1pPr>
            <a:lvl2pPr marL="792000" marR="0" lvl="1" indent="-432000" algn="l">
              <a:spcBef>
                <a:spcPts val="0"/>
              </a:spcBef>
              <a:spcAft>
                <a:spcPts val="0"/>
              </a:spcAft>
              <a:buClr>
                <a:srgbClr val="99284C"/>
              </a:buClr>
              <a:buSzPct val="75000"/>
              <a:buFont typeface="StarSymbol" pitchFamily="2"/>
              <a:buChar char=""/>
              <a:defRPr lang="fr-FR" sz="2800" b="0" i="0" u="none" strike="noStrike">
                <a:ln>
                  <a:noFill/>
                </a:ln>
                <a:solidFill>
                  <a:srgbClr val="333333"/>
                </a:solidFill>
                <a:latin typeface="Albany" pitchFamily="34"/>
                <a:ea typeface="Segoe UI" pitchFamily="2"/>
                <a:cs typeface="Tahoma" pitchFamily="2"/>
              </a:defRPr>
            </a:lvl2pPr>
            <a:lvl3pPr marL="1080000" marR="0" lvl="2" indent="-432000" algn="l">
              <a:spcBef>
                <a:spcPts val="0"/>
              </a:spcBef>
              <a:spcAft>
                <a:spcPts val="0"/>
              </a:spcAft>
              <a:buClr>
                <a:srgbClr val="99284C"/>
              </a:buClr>
              <a:buSzPct val="75000"/>
              <a:buFont typeface="StarSymbol" pitchFamily="2"/>
              <a:buChar char=""/>
              <a:defRPr lang="fr-FR" sz="2400" b="0" i="0" u="none" strike="noStrike">
                <a:ln>
                  <a:noFill/>
                </a:ln>
                <a:solidFill>
                  <a:srgbClr val="333333"/>
                </a:solidFill>
                <a:latin typeface="Albany" pitchFamily="34"/>
                <a:ea typeface="Segoe UI" pitchFamily="2"/>
                <a:cs typeface="Tahoma" pitchFamily="2"/>
              </a:defRPr>
            </a:lvl3pPr>
            <a:lvl4pPr marL="1368000" marR="0" lvl="3"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4pPr>
            <a:lvl5pPr marL="1656000" marR="0" lvl="4"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5pPr>
            <a:lvl6pPr marL="1944000" marR="0" lvl="5"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6pPr>
            <a:lvl7pPr marL="2232000" marR="0" lvl="6"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7pPr>
            <a:lvl8pPr marL="2520000" marR="0" lvl="7"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8pPr>
            <a:lvl9pPr marL="2808000" marR="0" lvl="8" indent="-432000" algn="l">
              <a:spcBef>
                <a:spcPts val="0"/>
              </a:spcBef>
              <a:spcAft>
                <a:spcPts val="0"/>
              </a:spcAft>
              <a:buClr>
                <a:srgbClr val="99284C"/>
              </a:buClr>
              <a:buSzPct val="75000"/>
              <a:buFont typeface="StarSymbol" pitchFamily="2"/>
              <a:buChar char=""/>
              <a:defRPr lang="fr-FR" sz="2000" b="0" i="0" u="none" strike="noStrike">
                <a:ln>
                  <a:noFill/>
                </a:ln>
                <a:solidFill>
                  <a:srgbClr val="333333"/>
                </a:solidFill>
                <a:latin typeface="Albany" pitchFamily="34"/>
                <a:ea typeface="Segoe UI" pitchFamily="2"/>
                <a:cs typeface="Tahoma" pitchFamily="2"/>
              </a:defRPr>
            </a:lvl9pPr>
          </a:lstStyle>
          <a:p>
            <a:pPr lvl="0">
              <a:buNone/>
            </a:pPr>
            <a:r>
              <a:rPr lang="fr-FR" i="1">
                <a:latin typeface="FranklinGothic-BookOblique" pitchFamily="32"/>
              </a:rPr>
              <a:t>  </a:t>
            </a:r>
          </a:p>
          <a:p>
            <a:pPr lvl="0">
              <a:buNone/>
            </a:pPr>
            <a:r>
              <a:rPr lang="fr-FR" i="1">
                <a:latin typeface="FranklinGothic-BookOblique" pitchFamily="32"/>
              </a:rPr>
              <a:t> Articles R.421-41-4, R.421-41-5,</a:t>
            </a:r>
          </a:p>
          <a:p>
            <a:pPr lvl="0">
              <a:buNone/>
            </a:pPr>
            <a:r>
              <a:rPr lang="fr-FR">
                <a:latin typeface="FranklinGothic-BookOblique" pitchFamily="32"/>
              </a:rPr>
              <a:t>R.421-41-6 (voir dans la partie texte </a:t>
            </a:r>
            <a:r>
              <a:rPr lang="fr-FR" i="1">
                <a:latin typeface="FranklinGothic-BookOblique" pitchFamily="32"/>
              </a:rPr>
              <a:t>réglementaire)</a:t>
            </a:r>
            <a:r>
              <a:rPr lang="fr-FR">
                <a:latin typeface="FranklinGothic-Book" pitchFamily="32"/>
              </a:rPr>
              <a:t>.</a:t>
            </a:r>
          </a:p>
          <a:p>
            <a:pPr lvl="0">
              <a:buNone/>
            </a:pPr>
            <a:endParaRPr lang="fr-FR">
              <a:latin typeface="FranklinGothic-Book" pitchFamily="32"/>
            </a:endParaRPr>
          </a:p>
          <a:p>
            <a:pPr lvl="0">
              <a:buNone/>
            </a:pPr>
            <a:r>
              <a:rPr lang="fr-FR">
                <a:latin typeface="FranklinGothic-Book" pitchFamily="32"/>
              </a:rPr>
              <a:t>Le chef d’établissement fixe seul l’ordre du jour, Il convoque (</a:t>
            </a:r>
            <a:r>
              <a:rPr lang="fr-FR" b="1" u="sng">
                <a:latin typeface="FranklinGothic-Book" pitchFamily="32"/>
              </a:rPr>
              <a:t>huit jours au moins avant sa tenue</a:t>
            </a:r>
            <a:r>
              <a:rPr lang="fr-FR">
                <a:latin typeface="FranklinGothic-Book" pitchFamily="32"/>
              </a:rPr>
              <a:t>) les membres du conseil pédagogique et doit respecter le quorum pour siéger valablement.</a:t>
            </a:r>
          </a:p>
        </p:txBody>
      </p:sp>
      <p:pic>
        <p:nvPicPr>
          <p:cNvPr id="4" name=""/>
          <p:cNvPicPr>
            <a:picLocks noChangeAspect="1"/>
          </p:cNvPicPr>
          <p:nvPr/>
        </p:nvPicPr>
        <p:blipFill>
          <a:blip r:embed="rId3" cstate="print">
            <a:alphaModFix/>
            <a:lum/>
          </a:blip>
          <a:srcRect/>
          <a:stretch>
            <a:fillRect/>
          </a:stretch>
        </p:blipFill>
        <p:spPr>
          <a:xfrm>
            <a:off x="576000" y="288000"/>
            <a:ext cx="1512000" cy="864000"/>
          </a:xfrm>
          <a:prstGeom prst="rect">
            <a:avLst/>
          </a:prstGeom>
          <a:noFill/>
          <a:ln>
            <a:noFill/>
          </a:ln>
        </p:spPr>
      </p:pic>
      <p:pic>
        <p:nvPicPr>
          <p:cNvPr id="5" name="Picture 4" descr="LogoSNES"/>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568704" y="6372125"/>
            <a:ext cx="950461" cy="56713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s-novel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1199</Words>
  <Application>Microsoft Office PowerPoint</Application>
  <PresentationFormat>Affichage à l'écran (4:3)</PresentationFormat>
  <Paragraphs>183</Paragraphs>
  <Slides>22</Slides>
  <Notes>22</Notes>
  <HiddenSlides>0</HiddenSlides>
  <MMClips>0</MMClips>
  <ScaleCrop>false</ScaleCrop>
  <HeadingPairs>
    <vt:vector size="4" baseType="variant">
      <vt:variant>
        <vt:lpstr>Thème</vt:lpstr>
      </vt:variant>
      <vt:variant>
        <vt:i4>2</vt:i4>
      </vt:variant>
      <vt:variant>
        <vt:lpstr>Titres des diapositives</vt:lpstr>
      </vt:variant>
      <vt:variant>
        <vt:i4>22</vt:i4>
      </vt:variant>
    </vt:vector>
  </HeadingPairs>
  <TitlesOfParts>
    <vt:vector size="24" baseType="lpstr">
      <vt:lpstr>Standard</vt:lpstr>
      <vt:lpstr>prs-novelty</vt:lpstr>
      <vt:lpstr>Diapositive 1</vt:lpstr>
      <vt:lpstr>       Avant les instances officielles</vt:lpstr>
      <vt:lpstr>Communiquer</vt:lpstr>
      <vt:lpstr>HIS</vt:lpstr>
      <vt:lpstr>Diapositive 5</vt:lpstr>
      <vt:lpstr>Sa composition</vt:lpstr>
      <vt:lpstr>Diapositive 7</vt:lpstr>
      <vt:lpstr>Ses compétences</vt:lpstr>
      <vt:lpstr>Son fonctionnement</vt:lpstr>
      <vt:lpstr>Le rôle du S1</vt:lpstr>
      <vt:lpstr>Lors du conseil pédagogique</vt:lpstr>
      <vt:lpstr>Diapositive 12</vt:lpstr>
      <vt:lpstr>Sa composition</vt:lpstr>
      <vt:lpstr>Son fonctionnement</vt:lpstr>
      <vt:lpstr>Le CA</vt:lpstr>
      <vt:lpstr>Ses compétences</vt:lpstr>
      <vt:lpstr>Les documents</vt:lpstr>
      <vt:lpstr>               Créations/suppressions de postes</vt:lpstr>
      <vt:lpstr>Comment et sur quoi intervenir ? 1</vt:lpstr>
      <vt:lpstr>   Comment et sur quoi intervenir ? 2</vt:lpstr>
      <vt:lpstr>   Comment et sur quoi intervenir ? 3</vt:lpstr>
      <vt:lpstr>L'autonomie en Lycée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GALAN</dc:creator>
  <cp:lastModifiedBy>galan</cp:lastModifiedBy>
  <cp:revision>11</cp:revision>
  <dcterms:created xsi:type="dcterms:W3CDTF">2014-01-19T14:04:28Z</dcterms:created>
  <dcterms:modified xsi:type="dcterms:W3CDTF">2015-01-29T14:31:38Z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